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2"/>
    <p:sldId id="1017" r:id="rId3"/>
    <p:sldId id="1018" r:id="rId4"/>
    <p:sldId id="1019" r:id="rId5"/>
    <p:sldId id="1052" r:id="rId6"/>
    <p:sldId id="1053" r:id="rId7"/>
    <p:sldId id="1054" r:id="rId8"/>
    <p:sldId id="1055" r:id="rId9"/>
    <p:sldId id="1057" r:id="rId10"/>
    <p:sldId id="1058" r:id="rId11"/>
    <p:sldId id="1056" r:id="rId12"/>
    <p:sldId id="1059" r:id="rId13"/>
    <p:sldId id="1060" r:id="rId14"/>
    <p:sldId id="1061" r:id="rId15"/>
    <p:sldId id="1062" r:id="rId16"/>
    <p:sldId id="1063" r:id="rId17"/>
    <p:sldId id="1064" r:id="rId18"/>
    <p:sldId id="1065" r:id="rId19"/>
    <p:sldId id="1066" r:id="rId20"/>
    <p:sldId id="1067" r:id="rId21"/>
    <p:sldId id="1068" r:id="rId22"/>
    <p:sldId id="1037" r:id="rId23"/>
    <p:sldId id="1023" r:id="rId24"/>
    <p:sldId id="1051" r:id="rId25"/>
    <p:sldId id="1069" r:id="rId26"/>
    <p:sldId id="1070" r:id="rId27"/>
    <p:sldId id="1071" r:id="rId28"/>
    <p:sldId id="1072" r:id="rId29"/>
    <p:sldId id="1073" r:id="rId30"/>
    <p:sldId id="1074" r:id="rId31"/>
    <p:sldId id="1075" r:id="rId3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94" d="100"/>
          <a:sy n="94" d="100"/>
        </p:scale>
        <p:origin x="90" y="33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4.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6.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5127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物质结构　元素周期律</a:t>
            </a:r>
            <a:endParaRPr lang="zh-CN" altLang="en-US" sz="52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原子结构与元素周期表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元素周期表的结构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318.jpg" descr="id:2147493623;FounderCES"/>
          <p:cNvPicPr/>
          <p:nvPr/>
        </p:nvPicPr>
        <p:blipFill>
          <a:blip r:embed="rId2">
            <a:clrChange>
              <a:clrFrom>
                <a:srgbClr val="FFFFFF"/>
              </a:clrFrom>
              <a:clrTo>
                <a:srgbClr val="FFFFFF">
                  <a:alpha val="0"/>
                </a:srgbClr>
              </a:clrTo>
            </a:clrChange>
          </a:blip>
          <a:stretch>
            <a:fillRect/>
          </a:stretch>
        </p:blipFill>
        <p:spPr>
          <a:xfrm>
            <a:off x="2494806" y="1988840"/>
            <a:ext cx="6855460" cy="2725420"/>
          </a:xfrm>
          <a:prstGeom prst="rect">
            <a:avLst/>
          </a:prstGeom>
          <a:solidFill>
            <a:scrgbClr r="0" g="0" b="0">
              <a:alpha val="0"/>
            </a:scrgbClr>
          </a:solidFill>
        </p:spPr>
      </p:pic>
    </p:spTree>
    <p:extLst>
      <p:ext uri="{BB962C8B-B14F-4D97-AF65-F5344CB8AC3E}">
        <p14:creationId xmlns:p14="http://schemas.microsoft.com/office/powerpoint/2010/main" val="15268526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305238504"/>
              </p:ext>
            </p:extLst>
          </p:nvPr>
        </p:nvGraphicFramePr>
        <p:xfrm>
          <a:off x="415145" y="1412776"/>
          <a:ext cx="11377265" cy="2743200"/>
        </p:xfrm>
        <a:graphic>
          <a:graphicData uri="http://schemas.openxmlformats.org/drawingml/2006/table">
            <a:tbl>
              <a:tblPr firstRow="1" firstCol="1" bandRow="1"/>
              <a:tblGrid>
                <a:gridCol w="876054">
                  <a:extLst>
                    <a:ext uri="{9D8B030D-6E8A-4147-A177-3AD203B41FA5}">
                      <a16:colId xmlns:a16="http://schemas.microsoft.com/office/drawing/2014/main" val="3760327198"/>
                    </a:ext>
                  </a:extLst>
                </a:gridCol>
                <a:gridCol w="1212178">
                  <a:extLst>
                    <a:ext uri="{9D8B030D-6E8A-4147-A177-3AD203B41FA5}">
                      <a16:colId xmlns:a16="http://schemas.microsoft.com/office/drawing/2014/main" val="2806265462"/>
                    </a:ext>
                  </a:extLst>
                </a:gridCol>
                <a:gridCol w="9289033">
                  <a:extLst>
                    <a:ext uri="{9D8B030D-6E8A-4147-A177-3AD203B41FA5}">
                      <a16:colId xmlns:a16="http://schemas.microsoft.com/office/drawing/2014/main" val="103521085"/>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个数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元素周期表中有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个纵列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052" marR="705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74110701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主族元素的族序数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最外层电子数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052" marR="705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516754496"/>
                  </a:ext>
                </a:extLst>
              </a:tr>
              <a:tr h="64846">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包括第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ⅢA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ⅣA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ⅤA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ⅥA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ⅦA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052" marR="705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29829144"/>
                  </a:ext>
                </a:extLst>
              </a:tr>
              <a:tr h="70034">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副族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包括第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ⅡB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ⅢB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ⅣB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ⅤB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ⅥB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ⅦB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Ⅷ</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052" marR="705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71928333"/>
                  </a:ext>
                </a:extLst>
              </a:tr>
              <a:tr h="62252">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占据元素周期表的第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纵列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最外层电子数为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052" marR="705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21400836"/>
                  </a:ext>
                </a:extLst>
              </a:tr>
            </a:tbl>
          </a:graphicData>
        </a:graphic>
      </p:graphicFrame>
    </p:spTree>
    <p:extLst>
      <p:ext uri="{BB962C8B-B14F-4D97-AF65-F5344CB8AC3E}">
        <p14:creationId xmlns:p14="http://schemas.microsoft.com/office/powerpoint/2010/main" val="767080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常见族的元素的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别称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687803934"/>
              </p:ext>
            </p:extLst>
          </p:nvPr>
        </p:nvGraphicFramePr>
        <p:xfrm>
          <a:off x="344834" y="1512060"/>
          <a:ext cx="11439004" cy="2194560"/>
        </p:xfrm>
        <a:graphic>
          <a:graphicData uri="http://schemas.openxmlformats.org/drawingml/2006/table">
            <a:tbl>
              <a:tblPr firstRow="1" firstCol="1" bandRow="1"/>
              <a:tblGrid>
                <a:gridCol w="6238833">
                  <a:extLst>
                    <a:ext uri="{9D8B030D-6E8A-4147-A177-3AD203B41FA5}">
                      <a16:colId xmlns:a16="http://schemas.microsoft.com/office/drawing/2014/main" val="1778564157"/>
                    </a:ext>
                  </a:extLst>
                </a:gridCol>
                <a:gridCol w="5200171">
                  <a:extLst>
                    <a:ext uri="{9D8B030D-6E8A-4147-A177-3AD203B41FA5}">
                      <a16:colId xmlns:a16="http://schemas.microsoft.com/office/drawing/2014/main" val="2656953078"/>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别名</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102387992"/>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ⅠA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除氢外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碱金属元素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8783255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ⅦA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卤族元素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96887811"/>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稀有气体元素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74055442"/>
                  </a:ext>
                </a:extLst>
              </a:tr>
            </a:tbl>
          </a:graphicData>
        </a:graphic>
      </p:graphicFrame>
    </p:spTree>
    <p:extLst>
      <p:ext uri="{BB962C8B-B14F-4D97-AF65-F5344CB8AC3E}">
        <p14:creationId xmlns:p14="http://schemas.microsoft.com/office/powerpoint/2010/main" val="31452483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元素周期表方格中的符号的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c319.jpg" descr="id:2147493646;FounderCES"/>
          <p:cNvPicPr/>
          <p:nvPr/>
        </p:nvPicPr>
        <p:blipFill>
          <a:blip r:embed="rId2">
            <a:clrChange>
              <a:clrFrom>
                <a:srgbClr val="FFFFFF"/>
              </a:clrFrom>
              <a:clrTo>
                <a:srgbClr val="FFFFFF">
                  <a:alpha val="0"/>
                </a:srgbClr>
              </a:clrTo>
            </a:clrChange>
          </a:blip>
          <a:stretch>
            <a:fillRect/>
          </a:stretch>
        </p:blipFill>
        <p:spPr>
          <a:xfrm>
            <a:off x="2782838" y="1628800"/>
            <a:ext cx="6150610" cy="1776730"/>
          </a:xfrm>
          <a:prstGeom prst="rect">
            <a:avLst/>
          </a:prstGeom>
          <a:solidFill>
            <a:scrgbClr r="0" g="0" b="0">
              <a:alpha val="0"/>
            </a:scrgbClr>
          </a:solidFill>
        </p:spPr>
      </p:pic>
    </p:spTree>
    <p:extLst>
      <p:ext uri="{BB962C8B-B14F-4D97-AF65-F5344CB8AC3E}">
        <p14:creationId xmlns:p14="http://schemas.microsoft.com/office/powerpoint/2010/main" val="559662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7963"/>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核素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氢元素的三种核素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知识点3.EPS" descr="id:2147493653;FounderCES"/>
          <p:cNvPicPr/>
          <p:nvPr/>
        </p:nvPicPr>
        <p:blipFill>
          <a:blip r:embed="rId2">
            <a:clrChange>
              <a:clrFrom>
                <a:srgbClr val="FFFFFF"/>
              </a:clrFrom>
              <a:clrTo>
                <a:srgbClr val="FFFFFF">
                  <a:alpha val="0"/>
                </a:srgbClr>
              </a:clrTo>
            </a:clrChange>
          </a:blip>
          <a:stretch>
            <a:fillRect/>
          </a:stretch>
        </p:blipFill>
        <p:spPr>
          <a:xfrm>
            <a:off x="478582" y="908720"/>
            <a:ext cx="1428115" cy="379095"/>
          </a:xfrm>
          <a:prstGeom prst="rect">
            <a:avLst/>
          </a:prstGeom>
          <a:solidFill>
            <a:scrgbClr r="0" g="0" b="0">
              <a:alpha val="0"/>
            </a:scrgbClr>
          </a:solidFill>
        </p:spPr>
      </p:pic>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1144914140"/>
                  </p:ext>
                </p:extLst>
              </p:nvPr>
            </p:nvGraphicFramePr>
            <p:xfrm>
              <a:off x="406574" y="1988840"/>
              <a:ext cx="11377264" cy="2852103"/>
            </p:xfrm>
            <a:graphic>
              <a:graphicData uri="http://schemas.openxmlformats.org/drawingml/2006/table">
                <a:tbl>
                  <a:tblPr firstRow="1" firstCol="1" bandRow="1"/>
                  <a:tblGrid>
                    <a:gridCol w="3317610">
                      <a:extLst>
                        <a:ext uri="{9D8B030D-6E8A-4147-A177-3AD203B41FA5}">
                          <a16:colId xmlns:a16="http://schemas.microsoft.com/office/drawing/2014/main" val="1286526733"/>
                        </a:ext>
                      </a:extLst>
                    </a:gridCol>
                    <a:gridCol w="3319886">
                      <a:extLst>
                        <a:ext uri="{9D8B030D-6E8A-4147-A177-3AD203B41FA5}">
                          <a16:colId xmlns:a16="http://schemas.microsoft.com/office/drawing/2014/main" val="568410374"/>
                        </a:ext>
                      </a:extLst>
                    </a:gridCol>
                    <a:gridCol w="1895452">
                      <a:extLst>
                        <a:ext uri="{9D8B030D-6E8A-4147-A177-3AD203B41FA5}">
                          <a16:colId xmlns:a16="http://schemas.microsoft.com/office/drawing/2014/main" val="1126525593"/>
                        </a:ext>
                      </a:extLst>
                    </a:gridCol>
                    <a:gridCol w="2844316">
                      <a:extLst>
                        <a:ext uri="{9D8B030D-6E8A-4147-A177-3AD203B41FA5}">
                          <a16:colId xmlns:a16="http://schemas.microsoft.com/office/drawing/2014/main" val="1739443564"/>
                        </a:ext>
                      </a:extLst>
                    </a:gridCol>
                  </a:tblGrid>
                  <a:tr h="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氢元素的原子核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row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原子名称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符号</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𝒁</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𝑨</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6062476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质子数</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中子数</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71773449"/>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43280010"/>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49785046"/>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34308993"/>
                      </a:ext>
                    </a:extLst>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1144914140"/>
                  </p:ext>
                </p:extLst>
              </p:nvPr>
            </p:nvGraphicFramePr>
            <p:xfrm>
              <a:off x="406574" y="1988840"/>
              <a:ext cx="11377264" cy="2852103"/>
            </p:xfrm>
            <a:graphic>
              <a:graphicData uri="http://schemas.openxmlformats.org/drawingml/2006/table">
                <a:tbl>
                  <a:tblPr firstRow="1" firstCol="1" bandRow="1"/>
                  <a:tblGrid>
                    <a:gridCol w="3317610">
                      <a:extLst>
                        <a:ext uri="{9D8B030D-6E8A-4147-A177-3AD203B41FA5}">
                          <a16:colId xmlns:a16="http://schemas.microsoft.com/office/drawing/2014/main" val="1286526733"/>
                        </a:ext>
                      </a:extLst>
                    </a:gridCol>
                    <a:gridCol w="3319886">
                      <a:extLst>
                        <a:ext uri="{9D8B030D-6E8A-4147-A177-3AD203B41FA5}">
                          <a16:colId xmlns:a16="http://schemas.microsoft.com/office/drawing/2014/main" val="568410374"/>
                        </a:ext>
                      </a:extLst>
                    </a:gridCol>
                    <a:gridCol w="1895452">
                      <a:extLst>
                        <a:ext uri="{9D8B030D-6E8A-4147-A177-3AD203B41FA5}">
                          <a16:colId xmlns:a16="http://schemas.microsoft.com/office/drawing/2014/main" val="1126525593"/>
                        </a:ext>
                      </a:extLst>
                    </a:gridCol>
                    <a:gridCol w="2844316">
                      <a:extLst>
                        <a:ext uri="{9D8B030D-6E8A-4147-A177-3AD203B41FA5}">
                          <a16:colId xmlns:a16="http://schemas.microsoft.com/office/drawing/2014/main" val="1739443564"/>
                        </a:ext>
                      </a:extLst>
                    </a:gridCol>
                  </a:tblGrid>
                  <a:tr h="54864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氢元素的原子核</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row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原子名称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300214" t="-556" r="-428" b="-170000"/>
                          </a:stretch>
                        </a:blipFill>
                      </a:tcPr>
                    </a:tc>
                    <a:extLst>
                      <a:ext uri="{0D108BD9-81ED-4DB2-BD59-A6C34878D82A}">
                        <a16:rowId xmlns:a16="http://schemas.microsoft.com/office/drawing/2014/main" val="760624760"/>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质子数</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中子数</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71773449"/>
                      </a:ext>
                    </a:extLst>
                  </a:tr>
                  <a:tr h="584073">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300214" t="-188542" r="-428" b="-218750"/>
                          </a:stretch>
                        </a:blipFill>
                      </a:tcPr>
                    </a:tc>
                    <a:extLst>
                      <a:ext uri="{0D108BD9-81ED-4DB2-BD59-A6C34878D82A}">
                        <a16:rowId xmlns:a16="http://schemas.microsoft.com/office/drawing/2014/main" val="1443280010"/>
                      </a:ext>
                    </a:extLst>
                  </a:tr>
                  <a:tr h="584073">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300214" t="-285567" r="-428" b="-116495"/>
                          </a:stretch>
                        </a:blipFill>
                      </a:tcPr>
                    </a:tc>
                    <a:extLst>
                      <a:ext uri="{0D108BD9-81ED-4DB2-BD59-A6C34878D82A}">
                        <a16:rowId xmlns:a16="http://schemas.microsoft.com/office/drawing/2014/main" val="2249785046"/>
                      </a:ext>
                    </a:extLst>
                  </a:tr>
                  <a:tr h="58667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300214" t="-389583" r="-428" b="-17708"/>
                          </a:stretch>
                        </a:blipFill>
                      </a:tcPr>
                    </a:tc>
                    <a:extLst>
                      <a:ext uri="{0D108BD9-81ED-4DB2-BD59-A6C34878D82A}">
                        <a16:rowId xmlns:a16="http://schemas.microsoft.com/office/drawing/2014/main" val="2034308993"/>
                      </a:ext>
                    </a:extLst>
                  </a:tr>
                </a:tbl>
              </a:graphicData>
            </a:graphic>
          </p:graphicFrame>
        </mc:Fallback>
      </mc:AlternateContent>
    </p:spTree>
    <p:extLst>
      <p:ext uri="{BB962C8B-B14F-4D97-AF65-F5344CB8AC3E}">
        <p14:creationId xmlns:p14="http://schemas.microsoft.com/office/powerpoint/2010/main" val="15544633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507555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核素与同位素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核素：把具有一定数目质子和一定数目中子的一种原子叫作核素。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同位素：质子数相同而中子数不同的同一元素的不同原子互称为同位素。如</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互称为同位素。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符号：质量数为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、质子数为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的核素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表示为</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𝒁</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同位素的特征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同一种元素的各种同位素的化学性质几乎完全相同；物理性质略有差异。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在天然存在的某种元素里，不论是游离态还是化合态，同位素相互之间保持一定的比率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5075557"/>
              </a:xfrm>
              <a:blipFill>
                <a:blip r:embed="rId2"/>
                <a:stretch>
                  <a:fillRect l="-796" r="-849" b="-132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9782681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2869055"/>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同位素的用途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m:t>①</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在考古工作中用于测定一些文物的年代。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m:t>②</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用于制造氢弹。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利用放射性同位素释放的射线育种、给金属探伤、诊断和治疗疾病等。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作为示踪原子探究有机反应机理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2869055"/>
              </a:xfrm>
              <a:blipFill>
                <a:blip r:embed="rId2"/>
                <a:stretch>
                  <a:fillRect l="-796" b="-403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586702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原子结构</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与元素的性质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元素的性质与原子结构有密切的关系，主要与原子核外电子的排布，特别是最外层电子数有关。原子结构相似的一族元素，它们在化学性质上表现出相似性和递变性。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碱金属元素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相似性</a:t>
            </a:r>
            <a:endParaRPr lang="zh-CN" altLang="en-US"/>
          </a:p>
        </p:txBody>
      </p:sp>
      <p:pic>
        <p:nvPicPr>
          <p:cNvPr id="3" name="知识点4.EPS" descr="id:2147493668;FounderCES"/>
          <p:cNvPicPr/>
          <p:nvPr/>
        </p:nvPicPr>
        <p:blipFill>
          <a:blip r:embed="rId2">
            <a:clrChange>
              <a:clrFrom>
                <a:srgbClr val="FFFFFF"/>
              </a:clrFrom>
              <a:clrTo>
                <a:srgbClr val="FFFFFF">
                  <a:alpha val="0"/>
                </a:srgbClr>
              </a:clrTo>
            </a:clrChange>
          </a:blip>
          <a:stretch>
            <a:fillRect/>
          </a:stretch>
        </p:blipFill>
        <p:spPr>
          <a:xfrm>
            <a:off x="360854" y="956975"/>
            <a:ext cx="1172845" cy="311785"/>
          </a:xfrm>
          <a:prstGeom prst="rect">
            <a:avLst/>
          </a:prstGeom>
          <a:solidFill>
            <a:scrgbClr r="0" g="0" b="0">
              <a:alpha val="0"/>
            </a:scrgbClr>
          </a:solidFill>
        </p:spPr>
      </p:pic>
      <p:graphicFrame>
        <p:nvGraphicFramePr>
          <p:cNvPr id="2" name="表格 1"/>
          <p:cNvGraphicFramePr>
            <a:graphicFrameLocks noGrp="1"/>
          </p:cNvGraphicFramePr>
          <p:nvPr>
            <p:extLst>
              <p:ext uri="{D42A27DB-BD31-4B8C-83A1-F6EECF244321}">
                <p14:modId xmlns:p14="http://schemas.microsoft.com/office/powerpoint/2010/main" val="2405343478"/>
              </p:ext>
            </p:extLst>
          </p:nvPr>
        </p:nvGraphicFramePr>
        <p:xfrm>
          <a:off x="406574" y="4077072"/>
          <a:ext cx="11368120" cy="2194560"/>
        </p:xfrm>
        <a:graphic>
          <a:graphicData uri="http://schemas.openxmlformats.org/drawingml/2006/table">
            <a:tbl>
              <a:tblPr firstRow="1" firstCol="1" bandRow="1"/>
              <a:tblGrid>
                <a:gridCol w="3569590">
                  <a:extLst>
                    <a:ext uri="{9D8B030D-6E8A-4147-A177-3AD203B41FA5}">
                      <a16:colId xmlns:a16="http://schemas.microsoft.com/office/drawing/2014/main" val="3029577425"/>
                    </a:ext>
                  </a:extLst>
                </a:gridCol>
                <a:gridCol w="1559706">
                  <a:extLst>
                    <a:ext uri="{9D8B030D-6E8A-4147-A177-3AD203B41FA5}">
                      <a16:colId xmlns:a16="http://schemas.microsoft.com/office/drawing/2014/main" val="3192738983"/>
                    </a:ext>
                  </a:extLst>
                </a:gridCol>
                <a:gridCol w="1559706">
                  <a:extLst>
                    <a:ext uri="{9D8B030D-6E8A-4147-A177-3AD203B41FA5}">
                      <a16:colId xmlns:a16="http://schemas.microsoft.com/office/drawing/2014/main" val="1680720864"/>
                    </a:ext>
                  </a:extLst>
                </a:gridCol>
                <a:gridCol w="1559706">
                  <a:extLst>
                    <a:ext uri="{9D8B030D-6E8A-4147-A177-3AD203B41FA5}">
                      <a16:colId xmlns:a16="http://schemas.microsoft.com/office/drawing/2014/main" val="1516043679"/>
                    </a:ext>
                  </a:extLst>
                </a:gridCol>
                <a:gridCol w="1559706">
                  <a:extLst>
                    <a:ext uri="{9D8B030D-6E8A-4147-A177-3AD203B41FA5}">
                      <a16:colId xmlns:a16="http://schemas.microsoft.com/office/drawing/2014/main" val="8647692"/>
                    </a:ext>
                  </a:extLst>
                </a:gridCol>
                <a:gridCol w="1559706">
                  <a:extLst>
                    <a:ext uri="{9D8B030D-6E8A-4147-A177-3AD203B41FA5}">
                      <a16:colId xmlns:a16="http://schemas.microsoft.com/office/drawing/2014/main" val="3871084789"/>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7117407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最外层电子数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5">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67429084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主要化合价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5">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47605788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单质的性质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5">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在氧化还原反应中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容易失去电子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常作还原剂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721897445"/>
                  </a:ext>
                </a:extLst>
              </a:tr>
            </a:tbl>
          </a:graphicData>
        </a:graphic>
      </p:graphicFrame>
    </p:spTree>
    <p:extLst>
      <p:ext uri="{BB962C8B-B14F-4D97-AF65-F5344CB8AC3E}">
        <p14:creationId xmlns:p14="http://schemas.microsoft.com/office/powerpoint/2010/main" val="7385973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递变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559333416"/>
              </p:ext>
            </p:extLst>
          </p:nvPr>
        </p:nvGraphicFramePr>
        <p:xfrm>
          <a:off x="396680" y="1412777"/>
          <a:ext cx="11368121" cy="4606989"/>
        </p:xfrm>
        <a:graphic>
          <a:graphicData uri="http://schemas.openxmlformats.org/drawingml/2006/table">
            <a:tbl>
              <a:tblPr firstRow="1" firstCol="1" bandRow="1"/>
              <a:tblGrid>
                <a:gridCol w="3569591">
                  <a:extLst>
                    <a:ext uri="{9D8B030D-6E8A-4147-A177-3AD203B41FA5}">
                      <a16:colId xmlns:a16="http://schemas.microsoft.com/office/drawing/2014/main" val="2903841171"/>
                    </a:ext>
                  </a:extLst>
                </a:gridCol>
                <a:gridCol w="1559706">
                  <a:extLst>
                    <a:ext uri="{9D8B030D-6E8A-4147-A177-3AD203B41FA5}">
                      <a16:colId xmlns:a16="http://schemas.microsoft.com/office/drawing/2014/main" val="2245151606"/>
                    </a:ext>
                  </a:extLst>
                </a:gridCol>
                <a:gridCol w="1559706">
                  <a:extLst>
                    <a:ext uri="{9D8B030D-6E8A-4147-A177-3AD203B41FA5}">
                      <a16:colId xmlns:a16="http://schemas.microsoft.com/office/drawing/2014/main" val="4027345500"/>
                    </a:ext>
                  </a:extLst>
                </a:gridCol>
                <a:gridCol w="1559706">
                  <a:extLst>
                    <a:ext uri="{9D8B030D-6E8A-4147-A177-3AD203B41FA5}">
                      <a16:colId xmlns:a16="http://schemas.microsoft.com/office/drawing/2014/main" val="522649105"/>
                    </a:ext>
                  </a:extLst>
                </a:gridCol>
                <a:gridCol w="1559706">
                  <a:extLst>
                    <a:ext uri="{9D8B030D-6E8A-4147-A177-3AD203B41FA5}">
                      <a16:colId xmlns:a16="http://schemas.microsoft.com/office/drawing/2014/main" val="2163116411"/>
                    </a:ext>
                  </a:extLst>
                </a:gridCol>
                <a:gridCol w="1559706">
                  <a:extLst>
                    <a:ext uri="{9D8B030D-6E8A-4147-A177-3AD203B41FA5}">
                      <a16:colId xmlns:a16="http://schemas.microsoft.com/office/drawing/2014/main" val="499897292"/>
                    </a:ext>
                  </a:extLst>
                </a:gridCol>
              </a:tblGrid>
              <a:tr h="428444">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元素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92779973"/>
                  </a:ext>
                </a:extLst>
              </a:tr>
              <a:tr h="911928">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原子半径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5">
                  <a:txBody>
                    <a:bodyPr/>
                    <a:lstStyle/>
                    <a:p>
                      <a:pPr algn="l"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随着原子序数的增加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核外电子层数逐渐增多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原子半径逐渐增大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357137603"/>
                  </a:ext>
                </a:extLst>
              </a:tr>
              <a:tr h="425176">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金属性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5">
                  <a:txBody>
                    <a:bodyPr/>
                    <a:lstStyle/>
                    <a:p>
                      <a:pPr algn="l"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随着原子序数的增加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金属性逐渐增强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096583135"/>
                  </a:ext>
                </a:extLst>
              </a:tr>
              <a:tr h="911928">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单质的物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理性质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5">
                  <a:txBody>
                    <a:bodyPr/>
                    <a:lstStyle/>
                    <a:p>
                      <a:pPr algn="l"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原子序数越大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碱金属单质的熔点和沸点逐渐降低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密度呈增大趋势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916044623"/>
                  </a:ext>
                </a:extLst>
              </a:tr>
              <a:tr h="911928">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单质与水</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或酸</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反应置换出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的难易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5">
                  <a:txBody>
                    <a:bodyPr/>
                    <a:lstStyle/>
                    <a:p>
                      <a:pPr algn="l"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原子序数越大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越容易置换出氢气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938880655"/>
                  </a:ext>
                </a:extLst>
              </a:tr>
              <a:tr h="803085">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氧化物对应水化物的碱性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5">
                  <a:txBody>
                    <a:bodyPr/>
                    <a:lstStyle/>
                    <a:p>
                      <a:pPr algn="l"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RbOH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CsOH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731794734"/>
                  </a:ext>
                </a:extLst>
              </a:tr>
            </a:tbl>
          </a:graphicData>
        </a:graphic>
      </p:graphicFrame>
    </p:spTree>
    <p:extLst>
      <p:ext uri="{BB962C8B-B14F-4D97-AF65-F5344CB8AC3E}">
        <p14:creationId xmlns:p14="http://schemas.microsoft.com/office/powerpoint/2010/main" val="37694878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卤族元素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相似性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020731697"/>
              </p:ext>
            </p:extLst>
          </p:nvPr>
        </p:nvGraphicFramePr>
        <p:xfrm>
          <a:off x="307122" y="1916832"/>
          <a:ext cx="11476716" cy="2743200"/>
        </p:xfrm>
        <a:graphic>
          <a:graphicData uri="http://schemas.openxmlformats.org/drawingml/2006/table">
            <a:tbl>
              <a:tblPr firstRow="1" firstCol="1" bandRow="1"/>
              <a:tblGrid>
                <a:gridCol w="3982421">
                  <a:extLst>
                    <a:ext uri="{9D8B030D-6E8A-4147-A177-3AD203B41FA5}">
                      <a16:colId xmlns:a16="http://schemas.microsoft.com/office/drawing/2014/main" val="3059968323"/>
                    </a:ext>
                  </a:extLst>
                </a:gridCol>
                <a:gridCol w="1873000">
                  <a:extLst>
                    <a:ext uri="{9D8B030D-6E8A-4147-A177-3AD203B41FA5}">
                      <a16:colId xmlns:a16="http://schemas.microsoft.com/office/drawing/2014/main" val="71252495"/>
                    </a:ext>
                  </a:extLst>
                </a:gridCol>
                <a:gridCol w="1873000">
                  <a:extLst>
                    <a:ext uri="{9D8B030D-6E8A-4147-A177-3AD203B41FA5}">
                      <a16:colId xmlns:a16="http://schemas.microsoft.com/office/drawing/2014/main" val="1688387824"/>
                    </a:ext>
                  </a:extLst>
                </a:gridCol>
                <a:gridCol w="1873000">
                  <a:extLst>
                    <a:ext uri="{9D8B030D-6E8A-4147-A177-3AD203B41FA5}">
                      <a16:colId xmlns:a16="http://schemas.microsoft.com/office/drawing/2014/main" val="2361760954"/>
                    </a:ext>
                  </a:extLst>
                </a:gridCol>
                <a:gridCol w="1875295">
                  <a:extLst>
                    <a:ext uri="{9D8B030D-6E8A-4147-A177-3AD203B41FA5}">
                      <a16:colId xmlns:a16="http://schemas.microsoft.com/office/drawing/2014/main" val="111942530"/>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26351683"/>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最外层电子数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403940599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最高正化合价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价</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氟元素无正价</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90790538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最低负化合价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21052734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单质的性质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在氧化还原反应中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容易得到电子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常作氧化剂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690797206"/>
                  </a:ext>
                </a:extLst>
              </a:tr>
            </a:tbl>
          </a:graphicData>
        </a:graphic>
      </p:graphicFrame>
    </p:spTree>
    <p:extLst>
      <p:ext uri="{BB962C8B-B14F-4D97-AF65-F5344CB8AC3E}">
        <p14:creationId xmlns:p14="http://schemas.microsoft.com/office/powerpoint/2010/main" val="3681972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515000" y="620688"/>
            <a:ext cx="4524422" cy="644656"/>
          </a:xfrm>
          <a:prstGeom prst="rect">
            <a:avLst/>
          </a:prstGeom>
        </p:spPr>
      </p:pic>
      <p:pic>
        <p:nvPicPr>
          <p:cNvPr id="4" name="XB4.EPS" descr="id:2147493559;FounderCES"/>
          <p:cNvPicPr/>
          <p:nvPr/>
        </p:nvPicPr>
        <p:blipFill>
          <a:blip r:embed="rId3">
            <a:clrChange>
              <a:clrFrom>
                <a:srgbClr val="FFFFFF"/>
              </a:clrFrom>
              <a:clrTo>
                <a:srgbClr val="FFFFFF">
                  <a:alpha val="0"/>
                </a:srgbClr>
              </a:clrTo>
            </a:clrChange>
          </a:blip>
          <a:stretch>
            <a:fillRect/>
          </a:stretch>
        </p:blipFill>
        <p:spPr>
          <a:xfrm>
            <a:off x="419523" y="1844824"/>
            <a:ext cx="11334115" cy="3165475"/>
          </a:xfrm>
          <a:prstGeom prst="rect">
            <a:avLst/>
          </a:prstGeom>
          <a:solidFill>
            <a:scrgbClr r="0" g="0" b="0">
              <a:alpha val="0"/>
            </a:scrgbClr>
          </a:solidFill>
        </p:spPr>
      </p:pic>
    </p:spTree>
    <p:extLst>
      <p:ext uri="{BB962C8B-B14F-4D97-AF65-F5344CB8AC3E}">
        <p14:creationId xmlns:p14="http://schemas.microsoft.com/office/powerpoint/2010/main" val="1863988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递变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740219553"/>
              </p:ext>
            </p:extLst>
          </p:nvPr>
        </p:nvGraphicFramePr>
        <p:xfrm>
          <a:off x="391326" y="1412776"/>
          <a:ext cx="11545152" cy="4251854"/>
        </p:xfrm>
        <a:graphic>
          <a:graphicData uri="http://schemas.openxmlformats.org/drawingml/2006/table">
            <a:tbl>
              <a:tblPr firstRow="1" firstCol="1" bandRow="1"/>
              <a:tblGrid>
                <a:gridCol w="2760178">
                  <a:extLst>
                    <a:ext uri="{9D8B030D-6E8A-4147-A177-3AD203B41FA5}">
                      <a16:colId xmlns:a16="http://schemas.microsoft.com/office/drawing/2014/main" val="1738338288"/>
                    </a:ext>
                  </a:extLst>
                </a:gridCol>
                <a:gridCol w="2550593">
                  <a:extLst>
                    <a:ext uri="{9D8B030D-6E8A-4147-A177-3AD203B41FA5}">
                      <a16:colId xmlns:a16="http://schemas.microsoft.com/office/drawing/2014/main" val="578164207"/>
                    </a:ext>
                  </a:extLst>
                </a:gridCol>
                <a:gridCol w="2078127">
                  <a:extLst>
                    <a:ext uri="{9D8B030D-6E8A-4147-A177-3AD203B41FA5}">
                      <a16:colId xmlns:a16="http://schemas.microsoft.com/office/drawing/2014/main" val="2188106663"/>
                    </a:ext>
                  </a:extLst>
                </a:gridCol>
                <a:gridCol w="2078127">
                  <a:extLst>
                    <a:ext uri="{9D8B030D-6E8A-4147-A177-3AD203B41FA5}">
                      <a16:colId xmlns:a16="http://schemas.microsoft.com/office/drawing/2014/main" val="1200381293"/>
                    </a:ext>
                  </a:extLst>
                </a:gridCol>
                <a:gridCol w="2078127">
                  <a:extLst>
                    <a:ext uri="{9D8B030D-6E8A-4147-A177-3AD203B41FA5}">
                      <a16:colId xmlns:a16="http://schemas.microsoft.com/office/drawing/2014/main" val="4272188610"/>
                    </a:ext>
                  </a:extLst>
                </a:gridCol>
              </a:tblGrid>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元素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23509236"/>
                  </a:ext>
                </a:extLst>
              </a:tr>
              <a:tr h="43318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原子半径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随着原子序数的增加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电子层数逐渐增多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原子半径逐渐增大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76336458"/>
                  </a:ext>
                </a:extLst>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非金属性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随着原子序数的增加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非金属性逐渐减弱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936182529"/>
                  </a:ext>
                </a:extLst>
              </a:tr>
              <a:tr h="150865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单质的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从氟到碘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常温常压下由气态到固态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颜色逐渐加深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密度逐渐增大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熔、沸点逐渐升高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在水中的溶解度逐渐减小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377195989"/>
                  </a:ext>
                </a:extLst>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单质与氢气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化合的条件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在暗处剧烈化合并爆炸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光照或点燃发生反应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加热到一定温度才反应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不断加热才能缓慢反应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72289681"/>
                  </a:ext>
                </a:extLst>
              </a:tr>
            </a:tbl>
          </a:graphicData>
        </a:graphic>
      </p:graphicFrame>
    </p:spTree>
    <p:extLst>
      <p:ext uri="{BB962C8B-B14F-4D97-AF65-F5344CB8AC3E}">
        <p14:creationId xmlns:p14="http://schemas.microsoft.com/office/powerpoint/2010/main" val="39646819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792074605"/>
              </p:ext>
            </p:extLst>
          </p:nvPr>
        </p:nvGraphicFramePr>
        <p:xfrm>
          <a:off x="406574" y="908720"/>
          <a:ext cx="11377264" cy="958470"/>
        </p:xfrm>
        <a:graphic>
          <a:graphicData uri="http://schemas.openxmlformats.org/drawingml/2006/table">
            <a:tbl>
              <a:tblPr firstRow="1" firstCol="1" bandRow="1"/>
              <a:tblGrid>
                <a:gridCol w="5227114">
                  <a:extLst>
                    <a:ext uri="{9D8B030D-6E8A-4147-A177-3AD203B41FA5}">
                      <a16:colId xmlns:a16="http://schemas.microsoft.com/office/drawing/2014/main" val="3183506945"/>
                    </a:ext>
                  </a:extLst>
                </a:gridCol>
                <a:gridCol w="6150150">
                  <a:extLst>
                    <a:ext uri="{9D8B030D-6E8A-4147-A177-3AD203B41FA5}">
                      <a16:colId xmlns:a16="http://schemas.microsoft.com/office/drawing/2014/main" val="1871599327"/>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氢化物</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稳定性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HBr</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00755488"/>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最高价</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氧化物对应</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水化物</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的酸性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HBrO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22321358"/>
                  </a:ext>
                </a:extLst>
              </a:tr>
            </a:tbl>
          </a:graphicData>
        </a:graphic>
      </p:graphicFrame>
      <p:sp>
        <p:nvSpPr>
          <p:cNvPr id="3" name="矩形 2"/>
          <p:cNvSpPr/>
          <p:nvPr/>
        </p:nvSpPr>
        <p:spPr>
          <a:xfrm>
            <a:off x="334566" y="2178986"/>
            <a:ext cx="11449272" cy="1754326"/>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　　</a:t>
            </a:r>
            <a:r>
              <a:rPr lang="zh-CN" altLang="zh-CN" sz="2400">
                <a:solidFill>
                  <a:srgbClr val="00AEEF"/>
                </a:solidFill>
                <a:ea typeface="楷体" panose="02010609060101010101" pitchFamily="49" charset="-122"/>
                <a:cs typeface="Times New Roman" panose="02020603050405020304" pitchFamily="18" charset="0"/>
              </a:rPr>
              <a:t>在元素周期表中</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同主族元素从上到下原子核外电子层数依次增多</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原子半径逐渐增大</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失电子能力逐渐增强</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得电子能力逐渐减弱。所以</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金属性逐渐增强</a:t>
            </a:r>
            <a:r>
              <a:rPr lang="zh-CN" altLang="zh-CN" sz="2400">
                <a:solidFill>
                  <a:srgbClr val="00AEEF"/>
                </a:solidFill>
                <a:cs typeface="Times New Roman" panose="02020603050405020304" pitchFamily="18" charset="0"/>
              </a:rPr>
              <a:t>，</a:t>
            </a:r>
            <a:r>
              <a:rPr lang="zh-CN" altLang="zh-CN" sz="2400">
                <a:solidFill>
                  <a:srgbClr val="00AEEF"/>
                </a:solidFill>
                <a:ea typeface="楷体" panose="02010609060101010101" pitchFamily="49" charset="-122"/>
                <a:cs typeface="Times New Roman" panose="02020603050405020304" pitchFamily="18" charset="0"/>
              </a:rPr>
              <a:t>非金属性逐渐减弱。</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764465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494806" y="764704"/>
            <a:ext cx="6856425" cy="653368"/>
          </a:xfrm>
          <a:prstGeom prst="rect">
            <a:avLst/>
          </a:prstGeom>
        </p:spPr>
      </p:pic>
      <p:pic>
        <p:nvPicPr>
          <p:cNvPr id="5" name="要点1.EPS" descr="id:2147491247;FounderCES"/>
          <p:cNvPicPr/>
          <p:nvPr/>
        </p:nvPicPr>
        <p:blipFill>
          <a:blip r:embed="rId3"/>
          <a:stretch>
            <a:fillRect/>
          </a:stretch>
        </p:blipFill>
        <p:spPr>
          <a:xfrm>
            <a:off x="360854" y="1556792"/>
            <a:ext cx="948690" cy="333375"/>
          </a:xfrm>
          <a:prstGeom prst="rect">
            <a:avLst/>
          </a:prstGeom>
        </p:spPr>
      </p:pic>
      <p:sp>
        <p:nvSpPr>
          <p:cNvPr id="3" name="内容占位符 2"/>
          <p:cNvSpPr>
            <a:spLocks noGrp="1"/>
          </p:cNvSpPr>
          <p:nvPr>
            <p:ph idx="1"/>
          </p:nvPr>
        </p:nvSpPr>
        <p:spPr>
          <a:xfrm>
            <a:off x="360854" y="1340768"/>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元素</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在周期表中位置的推断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元素的位置与原子结构的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sa157.jpg" descr="id:2147493721;FounderCES"/>
          <p:cNvPicPr/>
          <p:nvPr/>
        </p:nvPicPr>
        <p:blipFill>
          <a:blip r:embed="rId4">
            <a:clrChange>
              <a:clrFrom>
                <a:srgbClr val="FFFFFF"/>
              </a:clrFrom>
              <a:clrTo>
                <a:srgbClr val="FFFFFF">
                  <a:alpha val="0"/>
                </a:srgbClr>
              </a:clrTo>
            </a:clrChange>
          </a:blip>
          <a:stretch>
            <a:fillRect/>
          </a:stretch>
        </p:blipFill>
        <p:spPr>
          <a:xfrm>
            <a:off x="2475603" y="2924944"/>
            <a:ext cx="6894830" cy="2314575"/>
          </a:xfrm>
          <a:prstGeom prst="rect">
            <a:avLst/>
          </a:prstGeom>
          <a:solidFill>
            <a:scrgbClr r="0" g="0" b="0">
              <a:alpha val="0"/>
            </a:scrgbClr>
          </a:solidFill>
        </p:spPr>
      </p:pic>
    </p:spTree>
    <p:extLst>
      <p:ext uri="{BB962C8B-B14F-4D97-AF65-F5344CB8AC3E}">
        <p14:creationId xmlns:p14="http://schemas.microsoft.com/office/powerpoint/2010/main" val="12033350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比大小定周期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比较某元素的原子序数与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族元素的原子序数大小，找出与其相邻近的两个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族元素，那么该元素就和比其原子序数大的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族元素处于同一周期。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求差值定族数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若某元素原子序数比相应的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族元素多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，则该元素应处在该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族元素所在周期的下一个周期的第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族或第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若某元素原子序数比邻近的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族元素少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时，则其应处在该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族元素所在周期的第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ⅦA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若差其他数，则由相应差数找出相应的族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94925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51554" y="855296"/>
            <a:ext cx="11495147" cy="1645150"/>
          </a:xfrm>
          <a:prstGeom prst="rect">
            <a:avLst/>
          </a:prstGeom>
        </p:spPr>
      </p:pic>
      <p:sp>
        <p:nvSpPr>
          <p:cNvPr id="4" name="内容占位符 3"/>
          <p:cNvSpPr>
            <a:spLocks noGrp="1"/>
          </p:cNvSpPr>
          <p:nvPr>
            <p:ph idx="1"/>
          </p:nvPr>
        </p:nvSpPr>
        <p:spPr>
          <a:xfrm>
            <a:off x="360854" y="746120"/>
            <a:ext cx="11485848" cy="175432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元素周期表中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其结构要注意两性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一是残缺性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即第一至第三周期没有过渡元素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二是隐含性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即第六、七周期中第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ⅢB</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族分别隐含着镧系元素和锕系元素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这两系中各有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种元素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错辨析.EPS" descr="id:2147493728;FounderCES"/>
          <p:cNvPicPr/>
          <p:nvPr/>
        </p:nvPicPr>
        <p:blipFill>
          <a:blip r:embed="rId3">
            <a:clrChange>
              <a:clrFrom>
                <a:srgbClr val="FFFFFF"/>
              </a:clrFrom>
              <a:clrTo>
                <a:srgbClr val="FFFFFF">
                  <a:alpha val="0"/>
                </a:srgbClr>
              </a:clrTo>
            </a:clrChange>
          </a:blip>
          <a:stretch>
            <a:fillRect/>
          </a:stretch>
        </p:blipFill>
        <p:spPr>
          <a:xfrm>
            <a:off x="478582" y="980728"/>
            <a:ext cx="1582420" cy="327660"/>
          </a:xfrm>
          <a:prstGeom prst="rect">
            <a:avLst/>
          </a:prstGeom>
          <a:solidFill>
            <a:scrgbClr r="0" g="0" b="0">
              <a:alpha val="0"/>
            </a:scrgbClr>
          </a:solidFill>
        </p:spPr>
      </p:pic>
    </p:spTree>
    <p:extLst>
      <p:ext uri="{BB962C8B-B14F-4D97-AF65-F5344CB8AC3E}">
        <p14:creationId xmlns:p14="http://schemas.microsoft.com/office/powerpoint/2010/main" val="41181881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原子序数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的元素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，在周期表中的位置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第五周期第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ⅥA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第六周期第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ⅣA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第五周期第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ⅣA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第六周期第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ⅥA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735;FounderCES"/>
          <p:cNvPicPr/>
          <p:nvPr/>
        </p:nvPicPr>
        <p:blipFill>
          <a:blip r:embed="rId2">
            <a:clrChange>
              <a:clrFrom>
                <a:srgbClr val="FFFFFF"/>
              </a:clrFrom>
              <a:clrTo>
                <a:srgbClr val="FFFFFF">
                  <a:alpha val="0"/>
                </a:srgbClr>
              </a:clrTo>
            </a:clrChange>
          </a:blip>
          <a:stretch>
            <a:fillRect/>
          </a:stretch>
        </p:blipFill>
        <p:spPr>
          <a:xfrm>
            <a:off x="478582" y="980728"/>
            <a:ext cx="909955" cy="292735"/>
          </a:xfrm>
          <a:prstGeom prst="rect">
            <a:avLst/>
          </a:prstGeom>
          <a:solidFill>
            <a:scrgbClr r="0" g="0" b="0">
              <a:alpha val="0"/>
            </a:scrgbClr>
          </a:solidFill>
        </p:spPr>
      </p:pic>
      <p:pic>
        <p:nvPicPr>
          <p:cNvPr id="5" name="24答案.EPS" descr="id:2147493749;FounderCES"/>
          <p:cNvPicPr/>
          <p:nvPr/>
        </p:nvPicPr>
        <p:blipFill>
          <a:blip r:embed="rId3">
            <a:clrChange>
              <a:clrFrom>
                <a:srgbClr val="FFFFFF"/>
              </a:clrFrom>
              <a:clrTo>
                <a:srgbClr val="FFFFFF">
                  <a:alpha val="0"/>
                </a:srgbClr>
              </a:clrTo>
            </a:clrChange>
          </a:blip>
          <a:stretch>
            <a:fillRect/>
          </a:stretch>
        </p:blipFill>
        <p:spPr>
          <a:xfrm>
            <a:off x="480542" y="2556377"/>
            <a:ext cx="846455" cy="301625"/>
          </a:xfrm>
          <a:prstGeom prst="rect">
            <a:avLst/>
          </a:prstGeom>
          <a:solidFill>
            <a:scrgbClr r="0" g="0" b="0">
              <a:alpha val="0"/>
            </a:scrgbClr>
          </a:solidFill>
        </p:spPr>
      </p:pic>
      <p:sp>
        <p:nvSpPr>
          <p:cNvPr id="2" name="矩形 1"/>
          <p:cNvSpPr/>
          <p:nvPr/>
        </p:nvSpPr>
        <p:spPr>
          <a:xfrm>
            <a:off x="1486694" y="2476356"/>
            <a:ext cx="407484" cy="461665"/>
          </a:xfrm>
          <a:prstGeom prst="rect">
            <a:avLst/>
          </a:prstGeom>
        </p:spPr>
        <p:txBody>
          <a:bodyPr wrap="none">
            <a:spAutoFit/>
          </a:bodyPr>
          <a:lstStyle/>
          <a:p>
            <a:r>
              <a:rPr lang="en-US" altLang="zh-CN" sz="2400">
                <a:solidFill>
                  <a:srgbClr val="000000"/>
                </a:solidFill>
              </a:rPr>
              <a:t>D</a:t>
            </a:r>
            <a:endParaRPr lang="zh-CN" altLang="en-US"/>
          </a:p>
        </p:txBody>
      </p:sp>
      <p:sp>
        <p:nvSpPr>
          <p:cNvPr id="6" name="矩形 5"/>
          <p:cNvSpPr/>
          <p:nvPr/>
        </p:nvSpPr>
        <p:spPr>
          <a:xfrm>
            <a:off x="334566" y="2996952"/>
            <a:ext cx="11567000"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与</a:t>
            </a:r>
            <a:r>
              <a:rPr lang="en-US" altLang="zh-CN" sz="2400">
                <a:solidFill>
                  <a:srgbClr val="000000"/>
                </a:solidFill>
                <a:cs typeface="Times New Roman" panose="02020603050405020304" pitchFamily="18" charset="0"/>
              </a:rPr>
              <a:t>84</a:t>
            </a:r>
            <a:r>
              <a:rPr lang="zh-CN" altLang="zh-CN" sz="2400">
                <a:solidFill>
                  <a:srgbClr val="000000"/>
                </a:solidFill>
                <a:ea typeface="楷体" panose="02010609060101010101" pitchFamily="49" charset="-122"/>
                <a:cs typeface="Times New Roman" panose="02020603050405020304" pitchFamily="18" charset="0"/>
              </a:rPr>
              <a:t>号元素最近的稀有气体元素是</a:t>
            </a:r>
            <a:r>
              <a:rPr lang="en-US" altLang="zh-CN" sz="2400">
                <a:solidFill>
                  <a:srgbClr val="000000"/>
                </a:solidFill>
                <a:cs typeface="Times New Roman" panose="02020603050405020304" pitchFamily="18" charset="0"/>
              </a:rPr>
              <a:t>86</a:t>
            </a:r>
            <a:r>
              <a:rPr lang="zh-CN" altLang="zh-CN" sz="2400">
                <a:solidFill>
                  <a:srgbClr val="000000"/>
                </a:solidFill>
                <a:ea typeface="楷体" panose="02010609060101010101" pitchFamily="49" charset="-122"/>
                <a:cs typeface="Times New Roman" panose="02020603050405020304" pitchFamily="18" charset="0"/>
              </a:rPr>
              <a:t>号元素</a:t>
            </a:r>
            <a:r>
              <a:rPr lang="en-US" altLang="zh-CN" sz="2400">
                <a:solidFill>
                  <a:srgbClr val="000000"/>
                </a:solidFill>
                <a:cs typeface="Times New Roman" panose="02020603050405020304" pitchFamily="18" charset="0"/>
              </a:rPr>
              <a:t>Rn</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其原子序数小于</a:t>
            </a:r>
            <a:r>
              <a:rPr lang="en-US" altLang="zh-CN" sz="2400">
                <a:solidFill>
                  <a:srgbClr val="000000"/>
                </a:solidFill>
                <a:cs typeface="Times New Roman" panose="02020603050405020304" pitchFamily="18" charset="0"/>
              </a:rPr>
              <a:t>86</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故为第六周期元素</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86</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84</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则为第</a:t>
            </a:r>
            <a:r>
              <a:rPr lang="en-US" altLang="zh-CN" sz="2400">
                <a:solidFill>
                  <a:srgbClr val="000000"/>
                </a:solidFill>
                <a:cs typeface="Times New Roman" panose="02020603050405020304" pitchFamily="18" charset="0"/>
              </a:rPr>
              <a:t>ⅥA</a:t>
            </a:r>
            <a:r>
              <a:rPr lang="zh-CN" altLang="zh-CN" sz="2400">
                <a:solidFill>
                  <a:srgbClr val="000000"/>
                </a:solidFill>
                <a:ea typeface="楷体" panose="02010609060101010101" pitchFamily="49" charset="-122"/>
                <a:cs typeface="Times New Roman" panose="02020603050405020304" pitchFamily="18" charset="0"/>
              </a:rPr>
              <a:t>族元素。</a:t>
            </a:r>
            <a:endParaRPr lang="zh-CN" altLang="zh-CN" sz="1050">
              <a:solidFill>
                <a:srgbClr val="000000"/>
              </a:solidFill>
              <a:cs typeface="Times New Roman" panose="02020603050405020304" pitchFamily="18" charset="0"/>
            </a:endParaRPr>
          </a:p>
        </p:txBody>
      </p:sp>
      <p:pic>
        <p:nvPicPr>
          <p:cNvPr id="7" name="24解析.EPS" descr="id:2147493742;FounderCES"/>
          <p:cNvPicPr/>
          <p:nvPr/>
        </p:nvPicPr>
        <p:blipFill>
          <a:blip r:embed="rId4">
            <a:clrChange>
              <a:clrFrom>
                <a:srgbClr val="FFFFFF"/>
              </a:clrFrom>
              <a:clrTo>
                <a:srgbClr val="FFFFFF">
                  <a:alpha val="0"/>
                </a:srgbClr>
              </a:clrTo>
            </a:clrChange>
          </a:blip>
          <a:stretch>
            <a:fillRect/>
          </a:stretch>
        </p:blipFill>
        <p:spPr>
          <a:xfrm>
            <a:off x="488767" y="3189169"/>
            <a:ext cx="870585" cy="310515"/>
          </a:xfrm>
          <a:prstGeom prst="rect">
            <a:avLst/>
          </a:prstGeom>
          <a:solidFill>
            <a:scrgbClr r="0" g="0" b="0">
              <a:alpha val="0"/>
            </a:scrgbClr>
          </a:solidFill>
        </p:spPr>
      </p:pic>
    </p:spTree>
    <p:extLst>
      <p:ext uri="{BB962C8B-B14F-4D97-AF65-F5344CB8AC3E}">
        <p14:creationId xmlns:p14="http://schemas.microsoft.com/office/powerpoint/2010/main" val="3784692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51554" y="855296"/>
            <a:ext cx="11495147" cy="1781616"/>
          </a:xfrm>
          <a:prstGeom prst="rect">
            <a:avLst/>
          </a:prstGeom>
        </p:spPr>
      </p:pic>
      <p:sp>
        <p:nvSpPr>
          <p:cNvPr id="4" name="内容占位符 3"/>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同主族相邻周期元素原子序数的差值为各周期所包含的元素种类数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所以可能为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族和第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族的位置关系及元素周期表的结构推断出同周期第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族和第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族元素的原子序数之差为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3756;FounderCES"/>
          <p:cNvPicPr/>
          <p:nvPr/>
        </p:nvPicPr>
        <p:blipFill>
          <a:blip r:embed="rId3">
            <a:clrChange>
              <a:clrFrom>
                <a:srgbClr val="FFFFFF"/>
              </a:clrFrom>
              <a:clrTo>
                <a:srgbClr val="FFFFFF">
                  <a:alpha val="0"/>
                </a:srgbClr>
              </a:clrTo>
            </a:clrChange>
          </a:blip>
          <a:stretch>
            <a:fillRect/>
          </a:stretch>
        </p:blipFill>
        <p:spPr>
          <a:xfrm>
            <a:off x="478582" y="908720"/>
            <a:ext cx="1809115" cy="396240"/>
          </a:xfrm>
          <a:prstGeom prst="rect">
            <a:avLst/>
          </a:prstGeom>
          <a:solidFill>
            <a:scrgbClr r="0" g="0" b="0">
              <a:alpha val="0"/>
            </a:scrgbClr>
          </a:solidFill>
        </p:spPr>
      </p:pic>
    </p:spTree>
    <p:extLst>
      <p:ext uri="{BB962C8B-B14F-4D97-AF65-F5344CB8AC3E}">
        <p14:creationId xmlns:p14="http://schemas.microsoft.com/office/powerpoint/2010/main" val="39192454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365997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两种</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相对原子质量的比较</a:t>
                </a:r>
                <a:r>
                  <a:rPr lang="en-US" altLang="zh-CN" b="1">
                    <a:solidFill>
                      <a:srgbClr val="F36714"/>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36714"/>
                    </a:solidFill>
                    <a:latin typeface="Times New Roman" panose="02020603050405020304" pitchFamily="18" charset="0"/>
                    <a:ea typeface="楷体" panose="02010609060101010101" pitchFamily="49" charset="-122"/>
                    <a:cs typeface="Times New Roman" panose="02020603050405020304" pitchFamily="18" charset="0"/>
                  </a:rPr>
                  <a:t>重点</a:t>
                </a:r>
                <a:r>
                  <a:rPr lang="en-US" altLang="zh-CN" b="1">
                    <a:solidFill>
                      <a:srgbClr val="F36714"/>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原子的相对原子质量是一个原子质量与</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原子质量的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的比值，其近似相对原子质量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元素的相对原子质量是依据各核素的相对原子质量与它们在自然界所占的组成计算出的平均值，如氯元素的相对原子质量等于各核素的相对原子质量与其百分含量乘积的总和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3659976"/>
              </a:xfrm>
              <a:blipFill>
                <a:blip r:embed="rId2"/>
                <a:stretch>
                  <a:fillRect l="-796" r="-849" b="-333"/>
                </a:stretch>
              </a:blipFill>
            </p:spPr>
            <p:txBody>
              <a:bodyPr/>
              <a:lstStyle/>
              <a:p>
                <a:r>
                  <a:rPr lang="zh-CN" altLang="en-US">
                    <a:noFill/>
                  </a:rPr>
                  <a:t> </a:t>
                </a:r>
              </a:p>
            </p:txBody>
          </p:sp>
        </mc:Fallback>
      </mc:AlternateContent>
      <p:pic>
        <p:nvPicPr>
          <p:cNvPr id="5" name="要点2.EPS" descr="id:2147493763;FounderCES"/>
          <p:cNvPicPr/>
          <p:nvPr/>
        </p:nvPicPr>
        <p:blipFill>
          <a:blip r:embed="rId3">
            <a:clrChange>
              <a:clrFrom>
                <a:srgbClr val="FFFFFF"/>
              </a:clrFrom>
              <a:clrTo>
                <a:srgbClr val="FFFFFF">
                  <a:alpha val="0"/>
                </a:srgbClr>
              </a:clrTo>
            </a:clrChange>
          </a:blip>
          <a:stretch>
            <a:fillRect/>
          </a:stretch>
        </p:blipFill>
        <p:spPr>
          <a:xfrm>
            <a:off x="478582" y="963325"/>
            <a:ext cx="870585" cy="305435"/>
          </a:xfrm>
          <a:prstGeom prst="rect">
            <a:avLst/>
          </a:prstGeom>
          <a:solidFill>
            <a:scrgbClr r="0" g="0" b="0">
              <a:alpha val="0"/>
            </a:scrgbClr>
          </a:solidFill>
        </p:spPr>
      </p:pic>
    </p:spTree>
    <p:extLst>
      <p:ext uri="{BB962C8B-B14F-4D97-AF65-F5344CB8AC3E}">
        <p14:creationId xmlns:p14="http://schemas.microsoft.com/office/powerpoint/2010/main" val="28168075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16865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已知氢有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种常见原子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种常见原子：</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，氯气与氢气形成的氯化氢分子的相对分子质量有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168653"/>
              </a:xfrm>
              <a:blipFill>
                <a:blip r:embed="rId2"/>
                <a:stretch>
                  <a:fillRect l="-796" r="-849" b="-11458"/>
                </a:stretch>
              </a:blipFill>
            </p:spPr>
            <p:txBody>
              <a:bodyPr/>
              <a:lstStyle/>
              <a:p>
                <a:r>
                  <a:rPr lang="zh-CN" altLang="en-US">
                    <a:noFill/>
                  </a:rPr>
                  <a:t> </a:t>
                </a:r>
              </a:p>
            </p:txBody>
          </p:sp>
        </mc:Fallback>
      </mc:AlternateContent>
      <p:pic>
        <p:nvPicPr>
          <p:cNvPr id="5" name="24典例2.EPS" descr="id:2147493770;FounderCES"/>
          <p:cNvPicPr/>
          <p:nvPr/>
        </p:nvPicPr>
        <p:blipFill>
          <a:blip r:embed="rId3">
            <a:clrChange>
              <a:clrFrom>
                <a:srgbClr val="FFFFFF"/>
              </a:clrFrom>
              <a:clrTo>
                <a:srgbClr val="FFFFFF">
                  <a:alpha val="0"/>
                </a:srgbClr>
              </a:clrTo>
            </a:clrChange>
          </a:blip>
          <a:stretch>
            <a:fillRect/>
          </a:stretch>
        </p:blipFill>
        <p:spPr>
          <a:xfrm>
            <a:off x="478582" y="985822"/>
            <a:ext cx="1043940" cy="335915"/>
          </a:xfrm>
          <a:prstGeom prst="rect">
            <a:avLst/>
          </a:prstGeom>
          <a:solidFill>
            <a:scrgbClr r="0" g="0" b="0">
              <a:alpha val="0"/>
            </a:scrgbClr>
          </a:solidFill>
        </p:spPr>
      </p:pic>
      <p:pic>
        <p:nvPicPr>
          <p:cNvPr id="6" name="24答案.EPS" descr="id:2147493784;FounderCES"/>
          <p:cNvPicPr/>
          <p:nvPr/>
        </p:nvPicPr>
        <p:blipFill>
          <a:blip r:embed="rId4">
            <a:clrChange>
              <a:clrFrom>
                <a:srgbClr val="FFFFFF"/>
              </a:clrFrom>
              <a:clrTo>
                <a:srgbClr val="FFFFFF">
                  <a:alpha val="0"/>
                </a:srgbClr>
              </a:clrTo>
            </a:clrChange>
          </a:blip>
          <a:stretch>
            <a:fillRect/>
          </a:stretch>
        </p:blipFill>
        <p:spPr>
          <a:xfrm>
            <a:off x="541129" y="2154637"/>
            <a:ext cx="918845" cy="327660"/>
          </a:xfrm>
          <a:prstGeom prst="rect">
            <a:avLst/>
          </a:prstGeom>
          <a:solidFill>
            <a:scrgbClr r="0" g="0" b="0">
              <a:alpha val="0"/>
            </a:scrgbClr>
          </a:solidFill>
        </p:spPr>
      </p:pic>
      <p:sp>
        <p:nvSpPr>
          <p:cNvPr id="3" name="矩形 2"/>
          <p:cNvSpPr/>
          <p:nvPr/>
        </p:nvSpPr>
        <p:spPr>
          <a:xfrm>
            <a:off x="1630710" y="2132856"/>
            <a:ext cx="338554" cy="461665"/>
          </a:xfrm>
          <a:prstGeom prst="rect">
            <a:avLst/>
          </a:prstGeom>
        </p:spPr>
        <p:txBody>
          <a:bodyPr wrap="none">
            <a:spAutoFit/>
          </a:bodyPr>
          <a:lstStyle/>
          <a:p>
            <a:r>
              <a:rPr lang="en-US" altLang="zh-CN" sz="2400">
                <a:solidFill>
                  <a:srgbClr val="000000"/>
                </a:solidFill>
              </a:rPr>
              <a:t>5</a:t>
            </a:r>
            <a:endParaRPr lang="zh-CN" altLang="en-US"/>
          </a:p>
        </p:txBody>
      </p:sp>
      <p:sp>
        <p:nvSpPr>
          <p:cNvPr id="8" name="矩形 7"/>
          <p:cNvSpPr/>
          <p:nvPr/>
        </p:nvSpPr>
        <p:spPr>
          <a:xfrm>
            <a:off x="360854" y="2551837"/>
            <a:ext cx="11485848"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氯化氢</a:t>
            </a:r>
            <a:r>
              <a:rPr lang="zh-CN" altLang="zh-CN" sz="2400">
                <a:solidFill>
                  <a:srgbClr val="000000"/>
                </a:solidFill>
                <a:ea typeface="楷体" panose="02010609060101010101" pitchFamily="49" charset="-122"/>
                <a:cs typeface="Times New Roman" panose="02020603050405020304" pitchFamily="18" charset="0"/>
              </a:rPr>
              <a:t>有</a:t>
            </a:r>
            <a:r>
              <a:rPr lang="en-US" altLang="zh-CN" sz="2400">
                <a:solidFill>
                  <a:srgbClr val="000000"/>
                </a:solidFill>
                <a:cs typeface="Times New Roman" panose="02020603050405020304" pitchFamily="18" charset="0"/>
              </a:rPr>
              <a:t>H</a:t>
            </a:r>
            <a:r>
              <a:rPr lang="en-US" altLang="zh-CN" sz="2400" baseline="30000">
                <a:solidFill>
                  <a:srgbClr val="000000"/>
                </a:solidFill>
                <a:cs typeface="Times New Roman" panose="02020603050405020304" pitchFamily="18" charset="0"/>
              </a:rPr>
              <a:t>35</a:t>
            </a:r>
            <a:r>
              <a:rPr lang="en-US" altLang="zh-CN" sz="2400">
                <a:solidFill>
                  <a:srgbClr val="000000"/>
                </a:solidFill>
                <a:cs typeface="Times New Roman" panose="02020603050405020304" pitchFamily="18" charset="0"/>
              </a:rPr>
              <a:t>Cl</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H</a:t>
            </a:r>
            <a:r>
              <a:rPr lang="en-US" altLang="zh-CN" sz="2400" baseline="30000">
                <a:solidFill>
                  <a:srgbClr val="000000"/>
                </a:solidFill>
                <a:cs typeface="Times New Roman" panose="02020603050405020304" pitchFamily="18" charset="0"/>
              </a:rPr>
              <a:t>37</a:t>
            </a:r>
            <a:r>
              <a:rPr lang="en-US" altLang="zh-CN" sz="2400">
                <a:solidFill>
                  <a:srgbClr val="000000"/>
                </a:solidFill>
                <a:cs typeface="Times New Roman" panose="02020603050405020304" pitchFamily="18" charset="0"/>
              </a:rPr>
              <a:t>Cl</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D</a:t>
            </a:r>
            <a:r>
              <a:rPr lang="en-US" altLang="zh-CN" sz="2400" baseline="30000">
                <a:solidFill>
                  <a:srgbClr val="000000"/>
                </a:solidFill>
                <a:cs typeface="Times New Roman" panose="02020603050405020304" pitchFamily="18" charset="0"/>
              </a:rPr>
              <a:t>35</a:t>
            </a:r>
            <a:r>
              <a:rPr lang="en-US" altLang="zh-CN" sz="2400">
                <a:solidFill>
                  <a:srgbClr val="000000"/>
                </a:solidFill>
                <a:cs typeface="Times New Roman" panose="02020603050405020304" pitchFamily="18" charset="0"/>
              </a:rPr>
              <a:t>Cl</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D</a:t>
            </a:r>
            <a:r>
              <a:rPr lang="en-US" altLang="zh-CN" sz="2400" baseline="30000">
                <a:solidFill>
                  <a:srgbClr val="000000"/>
                </a:solidFill>
                <a:cs typeface="Times New Roman" panose="02020603050405020304" pitchFamily="18" charset="0"/>
              </a:rPr>
              <a:t>37</a:t>
            </a:r>
            <a:r>
              <a:rPr lang="en-US" altLang="zh-CN" sz="2400">
                <a:solidFill>
                  <a:srgbClr val="000000"/>
                </a:solidFill>
                <a:cs typeface="Times New Roman" panose="02020603050405020304" pitchFamily="18" charset="0"/>
              </a:rPr>
              <a:t>Cl</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T</a:t>
            </a:r>
            <a:r>
              <a:rPr lang="en-US" altLang="zh-CN" sz="2400" baseline="30000">
                <a:solidFill>
                  <a:srgbClr val="000000"/>
                </a:solidFill>
                <a:cs typeface="Times New Roman" panose="02020603050405020304" pitchFamily="18" charset="0"/>
              </a:rPr>
              <a:t>35</a:t>
            </a:r>
            <a:r>
              <a:rPr lang="en-US" altLang="zh-CN" sz="2400">
                <a:solidFill>
                  <a:srgbClr val="000000"/>
                </a:solidFill>
                <a:cs typeface="Times New Roman" panose="02020603050405020304" pitchFamily="18" charset="0"/>
              </a:rPr>
              <a:t>Cl</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T</a:t>
            </a:r>
            <a:r>
              <a:rPr lang="en-US" altLang="zh-CN" sz="2400" baseline="30000">
                <a:solidFill>
                  <a:srgbClr val="000000"/>
                </a:solidFill>
                <a:cs typeface="Times New Roman" panose="02020603050405020304" pitchFamily="18" charset="0"/>
              </a:rPr>
              <a:t>37</a:t>
            </a:r>
            <a:r>
              <a:rPr lang="en-US" altLang="zh-CN" sz="2400">
                <a:solidFill>
                  <a:srgbClr val="000000"/>
                </a:solidFill>
                <a:cs typeface="Times New Roman" panose="02020603050405020304" pitchFamily="18" charset="0"/>
              </a:rPr>
              <a:t>Cl</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但</a:t>
            </a:r>
            <a:r>
              <a:rPr lang="en-US" altLang="zh-CN" sz="2400">
                <a:solidFill>
                  <a:srgbClr val="000000"/>
                </a:solidFill>
                <a:cs typeface="Times New Roman" panose="02020603050405020304" pitchFamily="18" charset="0"/>
              </a:rPr>
              <a:t>H</a:t>
            </a:r>
            <a:r>
              <a:rPr lang="en-US" altLang="zh-CN" sz="2400" baseline="30000">
                <a:solidFill>
                  <a:srgbClr val="000000"/>
                </a:solidFill>
                <a:cs typeface="Times New Roman" panose="02020603050405020304" pitchFamily="18" charset="0"/>
              </a:rPr>
              <a:t>37</a:t>
            </a:r>
            <a:r>
              <a:rPr lang="en-US" altLang="zh-CN" sz="2400">
                <a:solidFill>
                  <a:srgbClr val="000000"/>
                </a:solidFill>
                <a:cs typeface="Times New Roman" panose="02020603050405020304" pitchFamily="18" charset="0"/>
              </a:rPr>
              <a:t>Cl</a:t>
            </a:r>
            <a:r>
              <a:rPr lang="zh-CN" altLang="zh-CN" sz="2400">
                <a:solidFill>
                  <a:srgbClr val="000000"/>
                </a:solidFill>
                <a:ea typeface="楷体" panose="02010609060101010101" pitchFamily="49" charset="-122"/>
                <a:cs typeface="Times New Roman" panose="02020603050405020304" pitchFamily="18" charset="0"/>
              </a:rPr>
              <a:t>与</a:t>
            </a:r>
            <a:r>
              <a:rPr lang="en-US" altLang="zh-CN" sz="2400">
                <a:solidFill>
                  <a:srgbClr val="000000"/>
                </a:solidFill>
                <a:cs typeface="Times New Roman" panose="02020603050405020304" pitchFamily="18" charset="0"/>
              </a:rPr>
              <a:t>T</a:t>
            </a:r>
            <a:r>
              <a:rPr lang="en-US" altLang="zh-CN" sz="2400" baseline="30000">
                <a:solidFill>
                  <a:srgbClr val="000000"/>
                </a:solidFill>
                <a:cs typeface="Times New Roman" panose="02020603050405020304" pitchFamily="18" charset="0"/>
              </a:rPr>
              <a:t>35</a:t>
            </a:r>
            <a:r>
              <a:rPr lang="en-US" altLang="zh-CN" sz="2400">
                <a:solidFill>
                  <a:srgbClr val="000000"/>
                </a:solidFill>
                <a:cs typeface="Times New Roman" panose="02020603050405020304" pitchFamily="18" charset="0"/>
              </a:rPr>
              <a:t>Cl</a:t>
            </a:r>
            <a:r>
              <a:rPr lang="zh-CN" altLang="zh-CN" sz="2400">
                <a:solidFill>
                  <a:srgbClr val="000000"/>
                </a:solidFill>
                <a:ea typeface="楷体" panose="02010609060101010101" pitchFamily="49" charset="-122"/>
                <a:cs typeface="Times New Roman" panose="02020603050405020304" pitchFamily="18" charset="0"/>
              </a:rPr>
              <a:t>的相对分子质量相同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所以相对分子质量有</a:t>
            </a:r>
            <a:r>
              <a:rPr lang="en-US" altLang="zh-CN" sz="2400">
                <a:solidFill>
                  <a:srgbClr val="000000"/>
                </a:solidFill>
                <a:cs typeface="Times New Roman" panose="02020603050405020304" pitchFamily="18" charset="0"/>
              </a:rPr>
              <a:t>5</a:t>
            </a:r>
            <a:r>
              <a:rPr lang="zh-CN" altLang="zh-CN" sz="2400">
                <a:solidFill>
                  <a:srgbClr val="000000"/>
                </a:solidFill>
                <a:ea typeface="楷体" panose="02010609060101010101" pitchFamily="49" charset="-122"/>
                <a:cs typeface="Times New Roman" panose="02020603050405020304" pitchFamily="18" charset="0"/>
              </a:rPr>
              <a:t>种。</a:t>
            </a:r>
            <a:endParaRPr lang="zh-CN" altLang="zh-CN" sz="1050">
              <a:solidFill>
                <a:srgbClr val="000000"/>
              </a:solidFill>
              <a:cs typeface="Times New Roman" panose="02020603050405020304" pitchFamily="18" charset="0"/>
            </a:endParaRPr>
          </a:p>
        </p:txBody>
      </p:sp>
      <p:pic>
        <p:nvPicPr>
          <p:cNvPr id="9" name="24解析.EPS" descr="id:2147493777;FounderCES"/>
          <p:cNvPicPr/>
          <p:nvPr/>
        </p:nvPicPr>
        <p:blipFill>
          <a:blip r:embed="rId5">
            <a:clrChange>
              <a:clrFrom>
                <a:srgbClr val="FFFFFF"/>
              </a:clrFrom>
              <a:clrTo>
                <a:srgbClr val="FFFFFF">
                  <a:alpha val="0"/>
                </a:srgbClr>
              </a:clrTo>
            </a:clrChange>
          </a:blip>
          <a:stretch>
            <a:fillRect/>
          </a:stretch>
        </p:blipFill>
        <p:spPr>
          <a:xfrm>
            <a:off x="540112" y="2701040"/>
            <a:ext cx="874574" cy="304538"/>
          </a:xfrm>
          <a:prstGeom prst="rect">
            <a:avLst/>
          </a:prstGeom>
          <a:solidFill>
            <a:scrgbClr r="0" g="0" b="0">
              <a:alpha val="0"/>
            </a:scrgbClr>
          </a:solidFill>
        </p:spPr>
      </p:pic>
    </p:spTree>
    <p:extLst>
      <p:ext uri="{BB962C8B-B14F-4D97-AF65-F5344CB8AC3E}">
        <p14:creationId xmlns:p14="http://schemas.microsoft.com/office/powerpoint/2010/main" val="420052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173169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质量相同的</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sup>
                    </m:s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𝐃</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sup>
                    </m:sSu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所含质子数之比为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，中子数之比为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，电解产生的氢气在同温同压下的体积之比为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，电解产生氢气的质量之比为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1731693"/>
              </a:xfrm>
              <a:blipFill>
                <a:blip r:embed="rId2"/>
                <a:stretch>
                  <a:fillRect l="-796" r="-849" b="-5986"/>
                </a:stretch>
              </a:blipFill>
            </p:spPr>
            <p:txBody>
              <a:bodyPr/>
              <a:lstStyle/>
              <a:p>
                <a:r>
                  <a:rPr lang="zh-CN" altLang="en-US">
                    <a:noFill/>
                  </a:rPr>
                  <a:t> </a:t>
                </a:r>
              </a:p>
            </p:txBody>
          </p:sp>
        </mc:Fallback>
      </mc:AlternateContent>
      <p:pic>
        <p:nvPicPr>
          <p:cNvPr id="3" name="24答案.EPS" descr="id:2147493784;FounderCES"/>
          <p:cNvPicPr/>
          <p:nvPr/>
        </p:nvPicPr>
        <p:blipFill>
          <a:blip r:embed="rId3">
            <a:clrChange>
              <a:clrFrom>
                <a:srgbClr val="FFFFFF"/>
              </a:clrFrom>
              <a:clrTo>
                <a:srgbClr val="FFFFFF">
                  <a:alpha val="0"/>
                </a:srgbClr>
              </a:clrTo>
            </a:clrChange>
          </a:blip>
          <a:stretch>
            <a:fillRect/>
          </a:stretch>
        </p:blipFill>
        <p:spPr>
          <a:xfrm>
            <a:off x="550590" y="2636912"/>
            <a:ext cx="918845" cy="327660"/>
          </a:xfrm>
          <a:prstGeom prst="rect">
            <a:avLst/>
          </a:prstGeom>
          <a:solidFill>
            <a:scrgbClr r="0" g="0" b="0">
              <a:alpha val="0"/>
            </a:scrgbClr>
          </a:solidFill>
        </p:spPr>
      </p:pic>
      <p:sp>
        <p:nvSpPr>
          <p:cNvPr id="2" name="矩形 1"/>
          <p:cNvSpPr/>
          <p:nvPr/>
        </p:nvSpPr>
        <p:spPr>
          <a:xfrm>
            <a:off x="1630710" y="2501112"/>
            <a:ext cx="3889206"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10</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9</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8</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9</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10</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9</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5</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9</a:t>
            </a:r>
            <a:endParaRPr lang="zh-CN" altLang="zh-CN" sz="1050">
              <a:solidFill>
                <a:srgbClr val="000000"/>
              </a:solidFill>
              <a:cs typeface="Times New Roman" panose="02020603050405020304" pitchFamily="18" charset="0"/>
            </a:endParaRPr>
          </a:p>
        </p:txBody>
      </p:sp>
      <p:pic>
        <p:nvPicPr>
          <p:cNvPr id="5" name="24解析.EPS" descr="id:2147493777;FounderCES"/>
          <p:cNvPicPr/>
          <p:nvPr/>
        </p:nvPicPr>
        <p:blipFill>
          <a:blip r:embed="rId4">
            <a:clrChange>
              <a:clrFrom>
                <a:srgbClr val="FFFFFF"/>
              </a:clrFrom>
              <a:clrTo>
                <a:srgbClr val="FFFFFF">
                  <a:alpha val="0"/>
                </a:srgbClr>
              </a:clrTo>
            </a:clrChange>
          </a:blip>
          <a:stretch>
            <a:fillRect/>
          </a:stretch>
        </p:blipFill>
        <p:spPr>
          <a:xfrm>
            <a:off x="479110" y="3284984"/>
            <a:ext cx="991870" cy="353060"/>
          </a:xfrm>
          <a:prstGeom prst="rect">
            <a:avLst/>
          </a:prstGeom>
          <a:solidFill>
            <a:scrgbClr r="0" g="0" b="0">
              <a:alpha val="0"/>
            </a:scrgbClr>
          </a:solidFill>
        </p:spPr>
      </p:pic>
      <mc:AlternateContent xmlns:mc="http://schemas.openxmlformats.org/markup-compatibility/2006">
        <mc:Choice xmlns:a14="http://schemas.microsoft.com/office/drawing/2010/main" Requires="a14">
          <p:sp>
            <p:nvSpPr>
              <p:cNvPr id="6" name="矩形 5"/>
              <p:cNvSpPr/>
              <p:nvPr/>
            </p:nvSpPr>
            <p:spPr>
              <a:xfrm>
                <a:off x="360854" y="2924944"/>
                <a:ext cx="11485848" cy="2510495"/>
              </a:xfrm>
              <a:prstGeom prst="rect">
                <a:avLst/>
              </a:prstGeom>
            </p:spPr>
            <p:txBody>
              <a:bodyPr wrap="square">
                <a:spAutoFit/>
              </a:bodyPr>
              <a:lstStyle/>
              <a:p>
                <a:pPr algn="just">
                  <a:lnSpc>
                    <a:spcPct val="150000"/>
                  </a:lnSpc>
                  <a:spcAft>
                    <a:spcPts val="0"/>
                  </a:spcAf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spc="-100" dirty="0" smtClean="0">
                    <a:solidFill>
                      <a:srgbClr val="000000"/>
                    </a:solidFill>
                    <a:ea typeface="楷体" panose="02010609060101010101" pitchFamily="49" charset="-122"/>
                    <a:cs typeface="Times New Roman" panose="02020603050405020304" pitchFamily="18" charset="0"/>
                  </a:rPr>
                  <a:t>设</a:t>
                </a:r>
                <a:r>
                  <a:rPr lang="zh-CN" altLang="zh-CN" sz="2400" spc="-100" dirty="0">
                    <a:solidFill>
                      <a:srgbClr val="000000"/>
                    </a:solidFill>
                    <a:ea typeface="楷体" panose="02010609060101010101" pitchFamily="49" charset="-122"/>
                    <a:cs typeface="Times New Roman" panose="02020603050405020304" pitchFamily="18" charset="0"/>
                  </a:rPr>
                  <a:t>质量都为</a:t>
                </a:r>
                <a:r>
                  <a:rPr lang="en-US" altLang="zh-CN" sz="2400" spc="-100" dirty="0">
                    <a:solidFill>
                      <a:srgbClr val="000000"/>
                    </a:solidFill>
                    <a:cs typeface="Times New Roman" panose="02020603050405020304" pitchFamily="18" charset="0"/>
                  </a:rPr>
                  <a:t>1</a:t>
                </a:r>
                <a:r>
                  <a:rPr lang="en-US" altLang="zh-CN" sz="2400" spc="-100" dirty="0">
                    <a:solidFill>
                      <a:srgbClr val="000000"/>
                    </a:solidFill>
                    <a:ea typeface="楷体" panose="02010609060101010101" pitchFamily="49" charset="-122"/>
                    <a:cs typeface="Times New Roman" panose="02020603050405020304" pitchFamily="18" charset="0"/>
                  </a:rPr>
                  <a:t> </a:t>
                </a:r>
                <a:r>
                  <a:rPr lang="en-US" altLang="zh-CN" sz="2400" spc="-100" dirty="0">
                    <a:solidFill>
                      <a:srgbClr val="000000"/>
                    </a:solidFill>
                    <a:cs typeface="Times New Roman" panose="02020603050405020304" pitchFamily="18" charset="0"/>
                  </a:rPr>
                  <a:t>g</a:t>
                </a:r>
                <a:r>
                  <a:rPr lang="zh-CN" altLang="zh-CN" sz="2400" spc="-100" dirty="0">
                    <a:solidFill>
                      <a:srgbClr val="000000"/>
                    </a:solidFill>
                    <a:cs typeface="Times New Roman" panose="02020603050405020304" pitchFamily="18" charset="0"/>
                  </a:rPr>
                  <a:t>，</a:t>
                </a:r>
                <a14:m>
                  <m:oMath xmlns:m="http://schemas.openxmlformats.org/officeDocument/2006/math">
                    <m:sSup>
                      <m:sSup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spc="-100">
                                <a:solidFill>
                                  <a:srgbClr val="000000"/>
                                </a:solidFill>
                                <a:latin typeface="Cambria Math" panose="02040503050406030204" pitchFamily="18" charset="0"/>
                                <a:cs typeface="Times New Roman" panose="02020603050405020304" pitchFamily="18" charset="0"/>
                              </a:rPr>
                              <m:t>𝐇</m:t>
                            </m:r>
                          </m:e>
                          <m:sub>
                            <m:r>
                              <a:rPr lang="en-US" altLang="zh-CN" sz="2400" i="1" spc="-100">
                                <a:solidFill>
                                  <a:srgbClr val="000000"/>
                                </a:solidFill>
                                <a:latin typeface="Cambria Math" panose="02040503050406030204" pitchFamily="18" charset="0"/>
                                <a:cs typeface="Times New Roman" panose="02020603050405020304" pitchFamily="18" charset="0"/>
                              </a:rPr>
                              <m:t>𝟐</m:t>
                            </m:r>
                          </m:sub>
                        </m:sSub>
                      </m:e>
                      <m:sup>
                        <m:r>
                          <a:rPr lang="en-US" altLang="zh-CN" sz="2400" i="1" spc="-100">
                            <a:solidFill>
                              <a:srgbClr val="000000"/>
                            </a:solidFill>
                            <a:latin typeface="Cambria Math" panose="02040503050406030204" pitchFamily="18" charset="0"/>
                            <a:cs typeface="Times New Roman" panose="02020603050405020304" pitchFamily="18" charset="0"/>
                          </a:rPr>
                          <m:t>𝟏𝟔</m:t>
                        </m:r>
                      </m:sup>
                    </m:sSup>
                  </m:oMath>
                </a14:m>
                <a:r>
                  <a:rPr lang="en-US" altLang="zh-CN" sz="2400" spc="-100" dirty="0">
                    <a:solidFill>
                      <a:srgbClr val="000000"/>
                    </a:solidFill>
                    <a:cs typeface="Times New Roman" panose="02020603050405020304" pitchFamily="18" charset="0"/>
                  </a:rPr>
                  <a:t>O</a:t>
                </a:r>
                <a:r>
                  <a:rPr lang="zh-CN" altLang="zh-CN" sz="2400" spc="-100" dirty="0">
                    <a:solidFill>
                      <a:srgbClr val="000000"/>
                    </a:solidFill>
                    <a:ea typeface="楷体" panose="02010609060101010101" pitchFamily="49" charset="-122"/>
                    <a:cs typeface="Times New Roman" panose="02020603050405020304" pitchFamily="18" charset="0"/>
                  </a:rPr>
                  <a:t>与</a:t>
                </a:r>
                <a14:m>
                  <m:oMath xmlns:m="http://schemas.openxmlformats.org/officeDocument/2006/math">
                    <m:sSup>
                      <m:sSup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spc="-100">
                                <a:solidFill>
                                  <a:srgbClr val="000000"/>
                                </a:solidFill>
                                <a:latin typeface="Cambria Math" panose="02040503050406030204" pitchFamily="18" charset="0"/>
                                <a:cs typeface="Times New Roman" panose="02020603050405020304" pitchFamily="18" charset="0"/>
                              </a:rPr>
                              <m:t>𝐃</m:t>
                            </m:r>
                          </m:e>
                          <m:sub>
                            <m:r>
                              <a:rPr lang="en-US" altLang="zh-CN" sz="2400" i="1" spc="-100">
                                <a:solidFill>
                                  <a:srgbClr val="000000"/>
                                </a:solidFill>
                                <a:latin typeface="Cambria Math" panose="02040503050406030204" pitchFamily="18" charset="0"/>
                                <a:cs typeface="Times New Roman" panose="02020603050405020304" pitchFamily="18" charset="0"/>
                              </a:rPr>
                              <m:t>𝟐</m:t>
                            </m:r>
                          </m:sub>
                        </m:sSub>
                      </m:e>
                      <m:sup>
                        <m:r>
                          <a:rPr lang="en-US" altLang="zh-CN" sz="2400" i="1" spc="-100">
                            <a:solidFill>
                              <a:srgbClr val="000000"/>
                            </a:solidFill>
                            <a:latin typeface="Cambria Math" panose="02040503050406030204" pitchFamily="18" charset="0"/>
                            <a:cs typeface="Times New Roman" panose="02020603050405020304" pitchFamily="18" charset="0"/>
                          </a:rPr>
                          <m:t>𝟏𝟔</m:t>
                        </m:r>
                      </m:sup>
                    </m:sSup>
                  </m:oMath>
                </a14:m>
                <a:r>
                  <a:rPr lang="en-US" altLang="zh-CN" sz="2400" spc="-100" dirty="0">
                    <a:solidFill>
                      <a:srgbClr val="000000"/>
                    </a:solidFill>
                    <a:cs typeface="Times New Roman" panose="02020603050405020304" pitchFamily="18" charset="0"/>
                  </a:rPr>
                  <a:t>O</a:t>
                </a:r>
                <a:r>
                  <a:rPr lang="zh-CN" altLang="zh-CN" sz="2400" spc="-100" dirty="0">
                    <a:solidFill>
                      <a:srgbClr val="000000"/>
                    </a:solidFill>
                    <a:ea typeface="楷体" panose="02010609060101010101" pitchFamily="49" charset="-122"/>
                    <a:cs typeface="Times New Roman" panose="02020603050405020304" pitchFamily="18" charset="0"/>
                  </a:rPr>
                  <a:t>的质子数之比为</a:t>
                </a:r>
                <a14:m>
                  <m:oMath xmlns:m="http://schemas.openxmlformats.org/officeDocument/2006/math">
                    <m:d>
                      <m:d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𝟏</m:t>
                            </m:r>
                          </m:num>
                          <m:den>
                            <m:r>
                              <a:rPr lang="en-US" altLang="zh-CN" sz="2400" i="1" spc="-100">
                                <a:solidFill>
                                  <a:srgbClr val="000000"/>
                                </a:solidFill>
                                <a:latin typeface="Cambria Math" panose="02040503050406030204" pitchFamily="18" charset="0"/>
                                <a:cs typeface="Times New Roman" panose="02020603050405020304" pitchFamily="18" charset="0"/>
                              </a:rPr>
                              <m:t>𝟏𝟖</m:t>
                            </m:r>
                          </m:den>
                        </m:f>
                        <m:r>
                          <m:rPr>
                            <m:nor/>
                          </m:rPr>
                          <a:rPr lang="en-US" altLang="zh-CN" sz="2400" spc="-100" dirty="0">
                            <a:solidFill>
                              <a:srgbClr val="000000"/>
                            </a:solidFill>
                            <a:latin typeface="宋体" panose="02010600030101010101" pitchFamily="2" charset="-122"/>
                            <a:cs typeface="Times New Roman" panose="02020603050405020304" pitchFamily="18" charset="0"/>
                          </a:rPr>
                          <m:t>×</m:t>
                        </m:r>
                        <m:r>
                          <a:rPr lang="en-US" altLang="zh-CN" sz="2400" i="1" spc="-100">
                            <a:solidFill>
                              <a:srgbClr val="000000"/>
                            </a:solidFill>
                            <a:latin typeface="Cambria Math" panose="02040503050406030204" pitchFamily="18" charset="0"/>
                            <a:cs typeface="Times New Roman" panose="02020603050405020304" pitchFamily="18" charset="0"/>
                          </a:rPr>
                          <m:t>𝟏𝟎</m:t>
                        </m:r>
                      </m:e>
                    </m:d>
                  </m:oMath>
                </a14:m>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latin typeface="宋体" panose="02010600030101010101" pitchFamily="2" charset="-122"/>
                    <a:cs typeface="宋体" panose="02010600030101010101" pitchFamily="2" charset="-122"/>
                  </a:rPr>
                  <a:t>(</a:t>
                </a:r>
                <a14:m>
                  <m:oMath xmlns:m="http://schemas.openxmlformats.org/officeDocument/2006/math">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𝟏</m:t>
                        </m:r>
                      </m:num>
                      <m:den>
                        <m:r>
                          <a:rPr lang="en-US" altLang="zh-CN" sz="2400" i="1" spc="-100">
                            <a:solidFill>
                              <a:srgbClr val="000000"/>
                            </a:solidFill>
                            <a:latin typeface="Cambria Math" panose="02040503050406030204" pitchFamily="18" charset="0"/>
                            <a:cs typeface="Times New Roman" panose="02020603050405020304" pitchFamily="18" charset="0"/>
                          </a:rPr>
                          <m:t>𝟐𝟎</m:t>
                        </m:r>
                      </m:den>
                    </m:f>
                  </m:oMath>
                </a14:m>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10</a:t>
                </a:r>
                <a:r>
                  <a:rPr lang="en-US" altLang="zh-CN" sz="2400" spc="-100" dirty="0">
                    <a:solidFill>
                      <a:srgbClr val="000000"/>
                    </a:solidFill>
                    <a:latin typeface="宋体" panose="02010600030101010101" pitchFamily="2" charset="-122"/>
                    <a:cs typeface="宋体" panose="02010600030101010101" pitchFamily="2" charset="-122"/>
                  </a:rPr>
                  <a:t>)</a:t>
                </a:r>
                <a:r>
                  <a:rPr lang="zh-CN" altLang="zh-CN" sz="2400" spc="-100" dirty="0">
                    <a:solidFill>
                      <a:srgbClr val="000000"/>
                    </a:solidFill>
                    <a:cs typeface="Times New Roman" panose="02020603050405020304" pitchFamily="18" charset="0"/>
                  </a:rPr>
                  <a:t>＝</a:t>
                </a:r>
                <a:r>
                  <a:rPr lang="en-US" altLang="zh-CN" sz="2400" spc="-100" dirty="0">
                    <a:solidFill>
                      <a:srgbClr val="000000"/>
                    </a:solidFill>
                    <a:cs typeface="Times New Roman" panose="02020603050405020304" pitchFamily="18" charset="0"/>
                  </a:rPr>
                  <a:t>10</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9</a:t>
                </a:r>
                <a:r>
                  <a:rPr lang="zh-CN" altLang="zh-CN" sz="2400" spc="-100" dirty="0">
                    <a:solidFill>
                      <a:srgbClr val="000000"/>
                    </a:solidFill>
                    <a:cs typeface="Times New Roman" panose="02020603050405020304" pitchFamily="18" charset="0"/>
                  </a:rPr>
                  <a:t>，</a:t>
                </a:r>
                <a:r>
                  <a:rPr lang="zh-CN" altLang="zh-CN" sz="2400" spc="-100" dirty="0">
                    <a:solidFill>
                      <a:srgbClr val="000000"/>
                    </a:solidFill>
                    <a:ea typeface="楷体" panose="02010609060101010101" pitchFamily="49" charset="-122"/>
                    <a:cs typeface="Times New Roman" panose="02020603050405020304" pitchFamily="18" charset="0"/>
                  </a:rPr>
                  <a:t>中子数之比为</a:t>
                </a:r>
                <a:r>
                  <a:rPr lang="en-US" altLang="zh-CN" sz="2400" spc="-100" dirty="0">
                    <a:solidFill>
                      <a:srgbClr val="000000"/>
                    </a:solidFill>
                    <a:latin typeface="宋体" panose="02010600030101010101" pitchFamily="2" charset="-122"/>
                    <a:cs typeface="宋体" panose="02010600030101010101" pitchFamily="2" charset="-122"/>
                  </a:rPr>
                  <a:t>(</a:t>
                </a:r>
                <a14:m>
                  <m:oMath xmlns:m="http://schemas.openxmlformats.org/officeDocument/2006/math">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𝟏</m:t>
                        </m:r>
                      </m:num>
                      <m:den>
                        <m:r>
                          <a:rPr lang="en-US" altLang="zh-CN" sz="2400" i="1" spc="-100">
                            <a:solidFill>
                              <a:srgbClr val="000000"/>
                            </a:solidFill>
                            <a:latin typeface="Cambria Math" panose="02040503050406030204" pitchFamily="18" charset="0"/>
                            <a:cs typeface="Times New Roman" panose="02020603050405020304" pitchFamily="18" charset="0"/>
                          </a:rPr>
                          <m:t>𝟏𝟖</m:t>
                        </m:r>
                      </m:den>
                    </m:f>
                  </m:oMath>
                </a14:m>
                <a:r>
                  <a:rPr lang="en-US" altLang="zh-CN" sz="2400" spc="-100" dirty="0" smtClean="0">
                    <a:solidFill>
                      <a:srgbClr val="000000"/>
                    </a:solidFill>
                    <a:latin typeface="宋体" panose="02010600030101010101" pitchFamily="2" charset="-122"/>
                    <a:cs typeface="Times New Roman" panose="02020603050405020304" pitchFamily="18" charset="0"/>
                  </a:rPr>
                  <a:t>×</a:t>
                </a:r>
                <a:r>
                  <a:rPr lang="en-US" altLang="zh-CN" sz="2400" spc="-100" dirty="0" smtClean="0">
                    <a:solidFill>
                      <a:srgbClr val="000000"/>
                    </a:solidFill>
                    <a:cs typeface="Times New Roman" panose="02020603050405020304" pitchFamily="18" charset="0"/>
                  </a:rPr>
                  <a:t>8</a:t>
                </a:r>
                <a:r>
                  <a:rPr lang="en-US" altLang="zh-CN" sz="2400" spc="-100" dirty="0">
                    <a:solidFill>
                      <a:srgbClr val="000000"/>
                    </a:solidFill>
                    <a:latin typeface="宋体" panose="02010600030101010101" pitchFamily="2" charset="-122"/>
                    <a:cs typeface="宋体" panose="02010600030101010101" pitchFamily="2" charset="-122"/>
                  </a:rPr>
                  <a:t>)</a:t>
                </a:r>
                <a:r>
                  <a:rPr lang="en-US" altLang="zh-CN" sz="2400" spc="-100" dirty="0">
                    <a:solidFill>
                      <a:srgbClr val="000000"/>
                    </a:solidFill>
                    <a:latin typeface="宋体" panose="02010600030101010101" pitchFamily="2" charset="-122"/>
                    <a:cs typeface="Times New Roman" panose="02020603050405020304" pitchFamily="18" charset="0"/>
                  </a:rPr>
                  <a:t>∶</a:t>
                </a:r>
                <a14:m>
                  <m:oMath xmlns:m="http://schemas.openxmlformats.org/officeDocument/2006/math">
                    <m:d>
                      <m:d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𝟏</m:t>
                            </m:r>
                          </m:num>
                          <m:den>
                            <m:r>
                              <a:rPr lang="en-US" altLang="zh-CN" sz="2400" i="1" spc="-100">
                                <a:solidFill>
                                  <a:srgbClr val="000000"/>
                                </a:solidFill>
                                <a:latin typeface="Cambria Math" panose="02040503050406030204" pitchFamily="18" charset="0"/>
                                <a:cs typeface="Times New Roman" panose="02020603050405020304" pitchFamily="18" charset="0"/>
                              </a:rPr>
                              <m:t>𝟐𝟎</m:t>
                            </m:r>
                          </m:den>
                        </m:f>
                        <m:r>
                          <m:rPr>
                            <m:nor/>
                          </m:rPr>
                          <a:rPr lang="en-US" altLang="zh-CN" sz="2400" spc="-100" dirty="0">
                            <a:solidFill>
                              <a:srgbClr val="000000"/>
                            </a:solidFill>
                            <a:latin typeface="宋体" panose="02010600030101010101" pitchFamily="2" charset="-122"/>
                            <a:cs typeface="Times New Roman" panose="02020603050405020304" pitchFamily="18" charset="0"/>
                          </a:rPr>
                          <m:t>×</m:t>
                        </m:r>
                        <m:r>
                          <a:rPr lang="en-US" altLang="zh-CN" sz="2400" i="1" spc="-100">
                            <a:solidFill>
                              <a:srgbClr val="000000"/>
                            </a:solidFill>
                            <a:latin typeface="Cambria Math" panose="02040503050406030204" pitchFamily="18" charset="0"/>
                            <a:cs typeface="Times New Roman" panose="02020603050405020304" pitchFamily="18" charset="0"/>
                          </a:rPr>
                          <m:t>𝟏𝟎</m:t>
                        </m:r>
                      </m:e>
                    </m:d>
                  </m:oMath>
                </a14:m>
                <a:r>
                  <a:rPr lang="zh-CN" altLang="zh-CN" sz="2400" spc="-100" dirty="0">
                    <a:solidFill>
                      <a:srgbClr val="000000"/>
                    </a:solidFill>
                    <a:cs typeface="Times New Roman" panose="02020603050405020304" pitchFamily="18" charset="0"/>
                  </a:rPr>
                  <a:t>＝</a:t>
                </a:r>
                <a:r>
                  <a:rPr lang="en-US" altLang="zh-CN" sz="2400" spc="-100" dirty="0">
                    <a:solidFill>
                      <a:srgbClr val="000000"/>
                    </a:solidFill>
                    <a:cs typeface="Times New Roman" panose="02020603050405020304" pitchFamily="18" charset="0"/>
                  </a:rPr>
                  <a:t>8</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9</a:t>
                </a:r>
                <a:r>
                  <a:rPr lang="zh-CN" altLang="zh-CN" sz="2400" spc="-100" dirty="0">
                    <a:solidFill>
                      <a:srgbClr val="000000"/>
                    </a:solidFill>
                    <a:cs typeface="Times New Roman" panose="02020603050405020304" pitchFamily="18" charset="0"/>
                  </a:rPr>
                  <a:t>，</a:t>
                </a:r>
                <a:r>
                  <a:rPr lang="zh-CN" altLang="zh-CN" sz="2400" spc="-100" dirty="0">
                    <a:solidFill>
                      <a:srgbClr val="000000"/>
                    </a:solidFill>
                    <a:ea typeface="楷体" panose="02010609060101010101" pitchFamily="49" charset="-122"/>
                    <a:cs typeface="Times New Roman" panose="02020603050405020304" pitchFamily="18" charset="0"/>
                  </a:rPr>
                  <a:t>电解产生的氢气在同温同压下的体积比</a:t>
                </a:r>
                <a:r>
                  <a:rPr lang="zh-CN" altLang="zh-CN" sz="2400" spc="-100" dirty="0">
                    <a:solidFill>
                      <a:srgbClr val="000000"/>
                    </a:solidFill>
                    <a:cs typeface="Times New Roman" panose="02020603050405020304" pitchFamily="18" charset="0"/>
                  </a:rPr>
                  <a:t>，</a:t>
                </a:r>
                <a:r>
                  <a:rPr lang="zh-CN" altLang="zh-CN" sz="2400" spc="-100" dirty="0">
                    <a:solidFill>
                      <a:srgbClr val="000000"/>
                    </a:solidFill>
                    <a:ea typeface="楷体" panose="02010609060101010101" pitchFamily="49" charset="-122"/>
                    <a:cs typeface="Times New Roman" panose="02020603050405020304" pitchFamily="18" charset="0"/>
                  </a:rPr>
                  <a:t>即物质的量之比为</a:t>
                </a:r>
                <a14:m>
                  <m:oMath xmlns:m="http://schemas.openxmlformats.org/officeDocument/2006/math">
                    <m:d>
                      <m:d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𝟏</m:t>
                            </m:r>
                          </m:num>
                          <m:den>
                            <m:r>
                              <a:rPr lang="en-US" altLang="zh-CN" sz="2400" i="1" spc="-100">
                                <a:solidFill>
                                  <a:srgbClr val="000000"/>
                                </a:solidFill>
                                <a:latin typeface="Cambria Math" panose="02040503050406030204" pitchFamily="18" charset="0"/>
                                <a:cs typeface="Times New Roman" panose="02020603050405020304" pitchFamily="18" charset="0"/>
                              </a:rPr>
                              <m:t>𝟏𝟖</m:t>
                            </m:r>
                          </m:den>
                        </m:f>
                      </m:e>
                    </m:d>
                  </m:oMath>
                </a14:m>
                <a:r>
                  <a:rPr lang="en-US" altLang="zh-CN" sz="2400" spc="-100" dirty="0">
                    <a:solidFill>
                      <a:srgbClr val="000000"/>
                    </a:solidFill>
                    <a:latin typeface="宋体" panose="02010600030101010101" pitchFamily="2" charset="-122"/>
                    <a:cs typeface="Times New Roman" panose="02020603050405020304" pitchFamily="18" charset="0"/>
                  </a:rPr>
                  <a:t>∶</a:t>
                </a:r>
                <a14:m>
                  <m:oMath xmlns:m="http://schemas.openxmlformats.org/officeDocument/2006/math">
                    <m:d>
                      <m:d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𝟏</m:t>
                            </m:r>
                          </m:num>
                          <m:den>
                            <m:r>
                              <a:rPr lang="en-US" altLang="zh-CN" sz="2400" i="1" spc="-100">
                                <a:solidFill>
                                  <a:srgbClr val="000000"/>
                                </a:solidFill>
                                <a:latin typeface="Cambria Math" panose="02040503050406030204" pitchFamily="18" charset="0"/>
                                <a:cs typeface="Times New Roman" panose="02020603050405020304" pitchFamily="18" charset="0"/>
                              </a:rPr>
                              <m:t>𝟐𝟎</m:t>
                            </m:r>
                          </m:den>
                        </m:f>
                      </m:e>
                    </m:d>
                  </m:oMath>
                </a14:m>
                <a:r>
                  <a:rPr lang="zh-CN" altLang="zh-CN" sz="2400" spc="-100" dirty="0">
                    <a:solidFill>
                      <a:srgbClr val="000000"/>
                    </a:solidFill>
                    <a:cs typeface="Times New Roman" panose="02020603050405020304" pitchFamily="18" charset="0"/>
                  </a:rPr>
                  <a:t>＝</a:t>
                </a:r>
                <a:r>
                  <a:rPr lang="en-US" altLang="zh-CN" sz="2400" spc="-100" dirty="0">
                    <a:solidFill>
                      <a:srgbClr val="000000"/>
                    </a:solidFill>
                    <a:cs typeface="Times New Roman" panose="02020603050405020304" pitchFamily="18" charset="0"/>
                  </a:rPr>
                  <a:t>10</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9</a:t>
                </a:r>
                <a:r>
                  <a:rPr lang="zh-CN" altLang="zh-CN" sz="2400" spc="-100" dirty="0">
                    <a:solidFill>
                      <a:srgbClr val="000000"/>
                    </a:solidFill>
                    <a:cs typeface="Times New Roman" panose="02020603050405020304" pitchFamily="18" charset="0"/>
                  </a:rPr>
                  <a:t>，</a:t>
                </a:r>
                <a:r>
                  <a:rPr lang="zh-CN" altLang="zh-CN" sz="2400" spc="-100" dirty="0">
                    <a:solidFill>
                      <a:srgbClr val="000000"/>
                    </a:solidFill>
                    <a:ea typeface="楷体" panose="02010609060101010101" pitchFamily="49" charset="-122"/>
                    <a:cs typeface="Times New Roman" panose="02020603050405020304" pitchFamily="18" charset="0"/>
                  </a:rPr>
                  <a:t>质量比为</a:t>
                </a:r>
                <a14:m>
                  <m:oMath xmlns:m="http://schemas.openxmlformats.org/officeDocument/2006/math">
                    <m:d>
                      <m:d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𝟏</m:t>
                            </m:r>
                          </m:num>
                          <m:den>
                            <m:r>
                              <a:rPr lang="en-US" altLang="zh-CN" sz="2400" i="1" spc="-100">
                                <a:solidFill>
                                  <a:srgbClr val="000000"/>
                                </a:solidFill>
                                <a:latin typeface="Cambria Math" panose="02040503050406030204" pitchFamily="18" charset="0"/>
                                <a:cs typeface="Times New Roman" panose="02020603050405020304" pitchFamily="18" charset="0"/>
                              </a:rPr>
                              <m:t>𝟏𝟖</m:t>
                            </m:r>
                          </m:den>
                        </m:f>
                        <m:r>
                          <m:rPr>
                            <m:nor/>
                          </m:rPr>
                          <a:rPr lang="en-US" altLang="zh-CN" sz="2400" spc="-100" dirty="0">
                            <a:solidFill>
                              <a:srgbClr val="000000"/>
                            </a:solidFill>
                            <a:latin typeface="宋体" panose="02010600030101010101" pitchFamily="2" charset="-122"/>
                            <a:cs typeface="Times New Roman" panose="02020603050405020304" pitchFamily="18" charset="0"/>
                          </a:rPr>
                          <m:t>×</m:t>
                        </m:r>
                        <m:r>
                          <a:rPr lang="en-US" altLang="zh-CN" sz="2400" i="1" spc="-100">
                            <a:solidFill>
                              <a:srgbClr val="000000"/>
                            </a:solidFill>
                            <a:latin typeface="Cambria Math" panose="02040503050406030204" pitchFamily="18" charset="0"/>
                            <a:cs typeface="Times New Roman" panose="02020603050405020304" pitchFamily="18" charset="0"/>
                          </a:rPr>
                          <m:t>𝟐</m:t>
                        </m:r>
                      </m:e>
                    </m:d>
                  </m:oMath>
                </a14:m>
                <a:r>
                  <a:rPr lang="en-US" altLang="zh-CN" sz="2400" spc="-100" dirty="0">
                    <a:solidFill>
                      <a:srgbClr val="000000"/>
                    </a:solidFill>
                    <a:latin typeface="宋体" panose="02010600030101010101" pitchFamily="2" charset="-122"/>
                    <a:cs typeface="Times New Roman" panose="02020603050405020304" pitchFamily="18" charset="0"/>
                  </a:rPr>
                  <a:t>∶</a:t>
                </a:r>
                <a14:m>
                  <m:oMath xmlns:m="http://schemas.openxmlformats.org/officeDocument/2006/math">
                    <m:d>
                      <m:d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spc="-100">
                                <a:solidFill>
                                  <a:srgbClr val="000000"/>
                                </a:solidFill>
                                <a:latin typeface="Cambria Math" panose="02040503050406030204" pitchFamily="18" charset="0"/>
                                <a:cs typeface="Times New Roman" panose="02020603050405020304" pitchFamily="18" charset="0"/>
                              </a:rPr>
                              <m:t>𝟏</m:t>
                            </m:r>
                          </m:num>
                          <m:den>
                            <m:r>
                              <a:rPr lang="en-US" altLang="zh-CN" sz="2400" i="1" spc="-100">
                                <a:solidFill>
                                  <a:srgbClr val="000000"/>
                                </a:solidFill>
                                <a:latin typeface="Cambria Math" panose="02040503050406030204" pitchFamily="18" charset="0"/>
                                <a:cs typeface="Times New Roman" panose="02020603050405020304" pitchFamily="18" charset="0"/>
                              </a:rPr>
                              <m:t>𝟐𝟎</m:t>
                            </m:r>
                          </m:den>
                        </m:f>
                        <m:r>
                          <m:rPr>
                            <m:nor/>
                          </m:rPr>
                          <a:rPr lang="en-US" altLang="zh-CN" sz="2400" spc="-100" dirty="0">
                            <a:solidFill>
                              <a:srgbClr val="000000"/>
                            </a:solidFill>
                            <a:latin typeface="宋体" panose="02010600030101010101" pitchFamily="2" charset="-122"/>
                            <a:cs typeface="Times New Roman" panose="02020603050405020304" pitchFamily="18" charset="0"/>
                          </a:rPr>
                          <m:t>×</m:t>
                        </m:r>
                        <m:r>
                          <a:rPr lang="en-US" altLang="zh-CN" sz="2400" i="1" spc="-100">
                            <a:solidFill>
                              <a:srgbClr val="000000"/>
                            </a:solidFill>
                            <a:latin typeface="Cambria Math" panose="02040503050406030204" pitchFamily="18" charset="0"/>
                            <a:cs typeface="Times New Roman" panose="02020603050405020304" pitchFamily="18" charset="0"/>
                          </a:rPr>
                          <m:t>𝟒</m:t>
                        </m:r>
                      </m:e>
                    </m:d>
                  </m:oMath>
                </a14:m>
                <a:r>
                  <a:rPr lang="zh-CN" altLang="zh-CN" sz="2400" spc="-100" dirty="0">
                    <a:solidFill>
                      <a:srgbClr val="000000"/>
                    </a:solidFill>
                    <a:cs typeface="Times New Roman" panose="02020603050405020304" pitchFamily="18" charset="0"/>
                  </a:rPr>
                  <a:t>＝</a:t>
                </a:r>
                <a:r>
                  <a:rPr lang="en-US" altLang="zh-CN" sz="2400" spc="-100" dirty="0">
                    <a:solidFill>
                      <a:srgbClr val="000000"/>
                    </a:solidFill>
                    <a:cs typeface="Times New Roman" panose="02020603050405020304" pitchFamily="18" charset="0"/>
                  </a:rPr>
                  <a:t>5</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9</a:t>
                </a:r>
                <a:r>
                  <a:rPr lang="zh-CN" altLang="zh-CN" sz="2400" spc="-100" dirty="0">
                    <a:solidFill>
                      <a:srgbClr val="000000"/>
                    </a:solidFill>
                    <a:ea typeface="楷体" panose="02010609060101010101" pitchFamily="49" charset="-122"/>
                    <a:cs typeface="Times New Roman" panose="02020603050405020304" pitchFamily="18" charset="0"/>
                  </a:rPr>
                  <a:t>。</a:t>
                </a:r>
                <a:endParaRPr lang="zh-CN" altLang="zh-CN" sz="1050" spc="-100" dirty="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360854" y="2924944"/>
                <a:ext cx="11485848" cy="2510495"/>
              </a:xfrm>
              <a:prstGeom prst="rect">
                <a:avLst/>
              </a:prstGeom>
              <a:blipFill>
                <a:blip r:embed="rId5"/>
                <a:stretch>
                  <a:fillRect l="-796" r="-849" b="-97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8050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4" name="图片 3"/>
          <p:cNvPicPr>
            <a:picLocks noChangeAspect="1"/>
          </p:cNvPicPr>
          <p:nvPr/>
        </p:nvPicPr>
        <p:blipFill>
          <a:blip r:embed="rId3"/>
          <a:stretch>
            <a:fillRect/>
          </a:stretch>
        </p:blipFill>
        <p:spPr>
          <a:xfrm>
            <a:off x="360854" y="1361123"/>
            <a:ext cx="1536380" cy="461604"/>
          </a:xfrm>
          <a:prstGeom prst="rect">
            <a:avLst/>
          </a:prstGeom>
        </p:spPr>
      </p:pic>
      <mc:AlternateContent xmlns:mc="http://schemas.openxmlformats.org/markup-compatibility/2006" xmlns:a14="http://schemas.microsoft.com/office/drawing/2010/main">
        <mc:Choice Requires="a14">
          <p:sp>
            <p:nvSpPr>
              <p:cNvPr id="7" name="内容占位符 6"/>
              <p:cNvSpPr>
                <a:spLocks noGrp="1"/>
              </p:cNvSpPr>
              <p:nvPr>
                <p:ph idx="1"/>
              </p:nvPr>
            </p:nvSpPr>
            <p:spPr>
              <a:xfrm>
                <a:off x="360854" y="1196752"/>
                <a:ext cx="11485848" cy="3494033"/>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原子</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的构成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构成原子的微观粒子及其</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性质</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原子核</m:t>
                              </m:r>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质子：相对质量近似为</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个单位正电荷</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中子：相对质量近似为</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，不带电</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核外电子：带</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个单位负电荷，质量很小，可忽略不计</m:t>
                              </m:r>
                            </m:e>
                          </m:mr>
                        </m:m>
                      </m:e>
                    </m:d>
                  </m:oMath>
                </a14:m>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6"/>
              <p:cNvSpPr>
                <a:spLocks noGrp="1" noRot="1" noChangeAspect="1" noMove="1" noResize="1" noEditPoints="1" noAdjustHandles="1" noChangeArrowheads="1" noChangeShapeType="1" noTextEdit="1"/>
              </p:cNvSpPr>
              <p:nvPr>
                <p:ph idx="1"/>
              </p:nvPr>
            </p:nvSpPr>
            <p:spPr>
              <a:xfrm>
                <a:off x="360854" y="1196752"/>
                <a:ext cx="11485848" cy="3494033"/>
              </a:xfrm>
              <a:blipFill>
                <a:blip r:embed="rId4"/>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946595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684739"/>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g A</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中电子数比质子数多</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的相对原子质量为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684739"/>
              </a:xfrm>
              <a:blipFill>
                <a:blip r:embed="rId2"/>
                <a:stretch>
                  <a:fillRect l="-796" b="-7965"/>
                </a:stretch>
              </a:blipFill>
            </p:spPr>
            <p:txBody>
              <a:bodyPr/>
              <a:lstStyle/>
              <a:p>
                <a:r>
                  <a:rPr lang="zh-CN" altLang="en-US">
                    <a:noFill/>
                  </a:rPr>
                  <a:t> </a:t>
                </a:r>
              </a:p>
            </p:txBody>
          </p:sp>
        </mc:Fallback>
      </mc:AlternateContent>
      <p:pic>
        <p:nvPicPr>
          <p:cNvPr id="3" name="24答案.EPS" descr="id:2147493784;FounderCES"/>
          <p:cNvPicPr/>
          <p:nvPr/>
        </p:nvPicPr>
        <p:blipFill>
          <a:blip r:embed="rId3">
            <a:clrChange>
              <a:clrFrom>
                <a:srgbClr val="FFFFFF"/>
              </a:clrFrom>
              <a:clrTo>
                <a:srgbClr val="FFFFFF">
                  <a:alpha val="0"/>
                </a:srgbClr>
              </a:clrTo>
            </a:clrChange>
          </a:blip>
          <a:stretch>
            <a:fillRect/>
          </a:stretch>
        </p:blipFill>
        <p:spPr>
          <a:xfrm>
            <a:off x="478582" y="1628800"/>
            <a:ext cx="918845" cy="327660"/>
          </a:xfrm>
          <a:prstGeom prst="rect">
            <a:avLst/>
          </a:prstGeom>
          <a:solidFill>
            <a:scrgbClr r="0" g="0" b="0">
              <a:alpha val="0"/>
            </a:scrgbClr>
          </a:solidFill>
        </p:spPr>
      </p:pic>
      <p:sp>
        <p:nvSpPr>
          <p:cNvPr id="2" name="矩形 1"/>
          <p:cNvSpPr/>
          <p:nvPr/>
        </p:nvSpPr>
        <p:spPr>
          <a:xfrm>
            <a:off x="1558702" y="1469464"/>
            <a:ext cx="492443"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32</a:t>
            </a:r>
            <a:endParaRPr lang="zh-CN" altLang="zh-CN" sz="1050">
              <a:solidFill>
                <a:srgbClr val="000000"/>
              </a:solidFill>
              <a:cs typeface="Times New Roman" panose="02020603050405020304" pitchFamily="18" charset="0"/>
            </a:endParaRPr>
          </a:p>
        </p:txBody>
      </p:sp>
      <p:pic>
        <p:nvPicPr>
          <p:cNvPr id="5" name="24解析.EPS" descr="id:2147493777;FounderCES"/>
          <p:cNvPicPr/>
          <p:nvPr/>
        </p:nvPicPr>
        <p:blipFill>
          <a:blip r:embed="rId4">
            <a:clrChange>
              <a:clrFrom>
                <a:srgbClr val="FFFFFF"/>
              </a:clrFrom>
              <a:clrTo>
                <a:srgbClr val="FFFFFF">
                  <a:alpha val="0"/>
                </a:srgbClr>
              </a:clrTo>
            </a:clrChange>
          </a:blip>
          <a:stretch>
            <a:fillRect/>
          </a:stretch>
        </p:blipFill>
        <p:spPr>
          <a:xfrm>
            <a:off x="478582" y="2348880"/>
            <a:ext cx="991870" cy="353060"/>
          </a:xfrm>
          <a:prstGeom prst="rect">
            <a:avLst/>
          </a:prstGeom>
          <a:solidFill>
            <a:scrgbClr r="0" g="0" b="0">
              <a:alpha val="0"/>
            </a:scrgbClr>
          </a:solidFill>
        </p:spPr>
      </p:pic>
      <mc:AlternateContent xmlns:mc="http://schemas.openxmlformats.org/markup-compatibility/2006" xmlns:a14="http://schemas.microsoft.com/office/drawing/2010/main">
        <mc:Choice Requires="a14">
          <p:sp>
            <p:nvSpPr>
              <p:cNvPr id="6" name="矩形 5"/>
              <p:cNvSpPr/>
              <p:nvPr/>
            </p:nvSpPr>
            <p:spPr>
              <a:xfrm>
                <a:off x="360854" y="2204864"/>
                <a:ext cx="11485848" cy="2900730"/>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多</a:t>
                </a:r>
                <a:r>
                  <a:rPr lang="zh-CN" altLang="zh-CN" sz="2400">
                    <a:solidFill>
                      <a:srgbClr val="000000"/>
                    </a:solidFill>
                    <a:ea typeface="楷体" panose="02010609060101010101" pitchFamily="49" charset="-122"/>
                    <a:cs typeface="Times New Roman" panose="02020603050405020304" pitchFamily="18" charset="0"/>
                  </a:rPr>
                  <a:t>出来的电子数就是离子所带的电荷数。</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cs typeface="Times New Roman" panose="02020603050405020304" pitchFamily="18" charset="0"/>
                  </a:rPr>
                  <a:t>A</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𝐎</m:t>
                        </m:r>
                      </m:e>
                      <m:sub>
                        <m:r>
                          <a:rPr lang="en-US" altLang="zh-CN" sz="2400" i="1">
                            <a:solidFill>
                              <a:srgbClr val="000000"/>
                            </a:solidFill>
                            <a:latin typeface="Cambria Math" panose="02040503050406030204" pitchFamily="18" charset="0"/>
                            <a:cs typeface="Times New Roman" panose="02020603050405020304" pitchFamily="18" charset="0"/>
                          </a:rPr>
                          <m:t>𝟑</m:t>
                        </m:r>
                      </m:sub>
                      <m:sup>
                        <m:r>
                          <a:rPr lang="en-US" altLang="zh-CN" sz="2400" i="1">
                            <a:solidFill>
                              <a:srgbClr val="000000"/>
                            </a:solidFill>
                            <a:latin typeface="Cambria Math" panose="02040503050406030204" pitchFamily="18" charset="0"/>
                            <a:cs typeface="Times New Roman" panose="02020603050405020304" pitchFamily="18" charset="0"/>
                          </a:rPr>
                          <m:t>𝟐</m:t>
                        </m:r>
                        <m:r>
                          <a:rPr lang="zh-CN" altLang="zh-CN" sz="2400" i="1">
                            <a:solidFill>
                              <a:srgbClr val="000000"/>
                            </a:solidFill>
                            <a:latin typeface="Cambria Math" panose="02040503050406030204" pitchFamily="18" charset="0"/>
                            <a:cs typeface="Times New Roman" panose="02020603050405020304" pitchFamily="18" charset="0"/>
                          </a:rPr>
                          <m:t>－</m:t>
                        </m:r>
                      </m:sup>
                    </m:sSubSup>
                  </m:oMath>
                </a14:m>
                <a:r>
                  <a:rPr lang="zh-CN" altLang="zh-CN" sz="2400">
                    <a:solidFill>
                      <a:srgbClr val="000000"/>
                    </a:solidFill>
                    <a:cs typeface="Times New Roman" panose="02020603050405020304" pitchFamily="18" charset="0"/>
                  </a:rPr>
                  <a:t>　～　　　　　</a:t>
                </a:r>
                <a:r>
                  <a:rPr lang="zh-CN" altLang="zh-CN" sz="2400">
                    <a:solidFill>
                      <a:srgbClr val="000000"/>
                    </a:solidFill>
                    <a:ea typeface="楷体" panose="02010609060101010101" pitchFamily="49" charset="-122"/>
                    <a:cs typeface="Times New Roman" panose="02020603050405020304" pitchFamily="18" charset="0"/>
                  </a:rPr>
                  <a:t>电子数比质子数多的数目</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smtClean="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48</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M</a:t>
                </a:r>
                <a:r>
                  <a:rPr lang="en-US" altLang="zh-CN" sz="2400" baseline="-25000">
                    <a:solidFill>
                      <a:srgbClr val="000000"/>
                    </a:solidFill>
                    <a:cs typeface="Times New Roman" panose="02020603050405020304" pitchFamily="18" charset="0"/>
                  </a:rPr>
                  <a:t>r</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A</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smtClean="0">
                    <a:solidFill>
                      <a:srgbClr val="000000"/>
                    </a:solidFill>
                    <a:ea typeface="楷体" panose="02010609060101010101" pitchFamily="49" charset="-122"/>
                    <a:cs typeface="Times New Roman" panose="02020603050405020304" pitchFamily="18" charset="0"/>
                  </a:rPr>
                  <a:t>    </a:t>
                </a:r>
                <a:r>
                  <a:rPr lang="en-US" altLang="zh-CN" sz="2400" smtClean="0">
                    <a:solidFill>
                      <a:srgbClr val="000000"/>
                    </a:solidFill>
                    <a:cs typeface="Times New Roman" panose="02020603050405020304" pitchFamily="18" charset="0"/>
                  </a:rPr>
                  <a:t>2</a:t>
                </a:r>
                <a:r>
                  <a:rPr lang="en-US" altLang="zh-CN" sz="2400" smtClean="0">
                    <a:solidFill>
                      <a:srgbClr val="000000"/>
                    </a:solidFill>
                    <a:latin typeface="宋体" panose="02010600030101010101" pitchFamily="2" charset="-122"/>
                    <a:cs typeface="Times New Roman" panose="02020603050405020304" pitchFamily="18" charset="0"/>
                  </a:rPr>
                  <a:t>×</a:t>
                </a:r>
                <a:r>
                  <a:rPr lang="en-US" altLang="zh-CN" sz="2400" smtClean="0">
                    <a:solidFill>
                      <a:srgbClr val="000000"/>
                    </a:solidFill>
                    <a:cs typeface="Times New Roman" panose="02020603050405020304" pitchFamily="18" charset="0"/>
                  </a:rPr>
                  <a:t>6</a:t>
                </a:r>
                <a:r>
                  <a:rPr lang="en-US" altLang="zh-CN" sz="2400" smtClean="0">
                    <a:solidFill>
                      <a:srgbClr val="000000"/>
                    </a:solidFill>
                    <a:latin typeface="+mn-lt"/>
                    <a:cs typeface="Times New Roman" panose="02020603050405020304" pitchFamily="18" charset="0"/>
                  </a:rPr>
                  <a:t>.</a:t>
                </a:r>
                <a:r>
                  <a:rPr lang="en-US" altLang="zh-CN" sz="2400" smtClean="0">
                    <a:solidFill>
                      <a:srgbClr val="000000"/>
                    </a:solidFill>
                    <a:cs typeface="Times New Roman" panose="02020603050405020304" pitchFamily="18" charset="0"/>
                  </a:rPr>
                  <a:t>02</a:t>
                </a:r>
                <a:r>
                  <a:rPr lang="en-US" altLang="zh-CN" sz="2400" smtClean="0">
                    <a:solidFill>
                      <a:srgbClr val="000000"/>
                    </a:solidFill>
                    <a:latin typeface="宋体" panose="02010600030101010101" pitchFamily="2" charset="-122"/>
                    <a:cs typeface="Times New Roman" panose="02020603050405020304" pitchFamily="18" charset="0"/>
                  </a:rPr>
                  <a:t>×</a:t>
                </a:r>
                <a:r>
                  <a:rPr lang="en-US" altLang="zh-CN" sz="2400" smtClean="0">
                    <a:solidFill>
                      <a:srgbClr val="000000"/>
                    </a:solidFill>
                    <a:cs typeface="Times New Roman" panose="02020603050405020304" pitchFamily="18" charset="0"/>
                  </a:rPr>
                  <a:t>10</a:t>
                </a:r>
                <a:r>
                  <a:rPr lang="en-US" altLang="zh-CN" sz="2400" baseline="30000" smtClean="0">
                    <a:solidFill>
                      <a:srgbClr val="000000"/>
                    </a:solidFill>
                    <a:cs typeface="Times New Roman" panose="02020603050405020304" pitchFamily="18" charset="0"/>
                  </a:rPr>
                  <a:t>23</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smtClean="0">
                    <a:solidFill>
                      <a:srgbClr val="000000"/>
                    </a:solidFill>
                    <a:cs typeface="Times New Roman" panose="02020603050405020304" pitchFamily="18" charset="0"/>
                  </a:rPr>
                  <a:t>2</a:t>
                </a:r>
                <a:r>
                  <a:rPr lang="en-US" altLang="zh-CN" sz="2400" smtClean="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g</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smtClean="0">
                    <a:solidFill>
                      <a:srgbClr val="000000"/>
                    </a:solidFill>
                    <a:ea typeface="楷体" panose="02010609060101010101" pitchFamily="49" charset="-122"/>
                    <a:cs typeface="Times New Roman" panose="02020603050405020304" pitchFamily="18" charset="0"/>
                  </a:rPr>
                  <a:t>                            </a:t>
                </a:r>
                <a:r>
                  <a:rPr lang="en-US" altLang="zh-CN" sz="2400" smtClean="0">
                    <a:solidFill>
                      <a:srgbClr val="000000"/>
                    </a:solidFill>
                    <a:cs typeface="Times New Roman" panose="02020603050405020304" pitchFamily="18" charset="0"/>
                  </a:rPr>
                  <a:t>3</a:t>
                </a:r>
                <a:r>
                  <a:rPr lang="en-US" altLang="zh-CN" sz="2400" smtClean="0">
                    <a:solidFill>
                      <a:srgbClr val="000000"/>
                    </a:solidFill>
                    <a:latin typeface="+mn-lt"/>
                    <a:cs typeface="Times New Roman" panose="02020603050405020304" pitchFamily="18" charset="0"/>
                  </a:rPr>
                  <a:t>.</a:t>
                </a:r>
                <a:r>
                  <a:rPr lang="en-US" altLang="zh-CN" sz="2400" smtClean="0">
                    <a:solidFill>
                      <a:srgbClr val="000000"/>
                    </a:solidFill>
                    <a:cs typeface="Times New Roman" panose="02020603050405020304" pitchFamily="18" charset="0"/>
                  </a:rPr>
                  <a:t>01</a:t>
                </a:r>
                <a:r>
                  <a:rPr lang="en-US" altLang="zh-CN" sz="2400" smtClean="0">
                    <a:solidFill>
                      <a:srgbClr val="000000"/>
                    </a:solidFill>
                    <a:latin typeface="宋体" panose="02010600030101010101" pitchFamily="2" charset="-122"/>
                    <a:cs typeface="Times New Roman" panose="02020603050405020304" pitchFamily="18" charset="0"/>
                  </a:rPr>
                  <a:t>×</a:t>
                </a:r>
                <a:r>
                  <a:rPr lang="en-US" altLang="zh-CN" sz="2400" smtClean="0">
                    <a:solidFill>
                      <a:srgbClr val="000000"/>
                    </a:solidFill>
                    <a:cs typeface="Times New Roman" panose="02020603050405020304" pitchFamily="18" charset="0"/>
                  </a:rPr>
                  <a:t>10</a:t>
                </a:r>
                <a:r>
                  <a:rPr lang="en-US" altLang="zh-CN" sz="2400" baseline="30000" smtClean="0">
                    <a:solidFill>
                      <a:srgbClr val="000000"/>
                    </a:solidFill>
                    <a:cs typeface="Times New Roman" panose="02020603050405020304" pitchFamily="18" charset="0"/>
                  </a:rPr>
                  <a:t>22</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解得</a:t>
                </a:r>
                <a:r>
                  <a:rPr lang="en-US" altLang="zh-CN" sz="2400" i="1">
                    <a:solidFill>
                      <a:srgbClr val="000000"/>
                    </a:solidFill>
                    <a:cs typeface="Times New Roman" panose="02020603050405020304" pitchFamily="18" charset="0"/>
                  </a:rPr>
                  <a:t>M</a:t>
                </a:r>
                <a:r>
                  <a:rPr lang="en-US" altLang="zh-CN" sz="2400" baseline="-25000">
                    <a:solidFill>
                      <a:srgbClr val="000000"/>
                    </a:solidFill>
                    <a:cs typeface="Times New Roman" panose="02020603050405020304" pitchFamily="18" charset="0"/>
                  </a:rPr>
                  <a:t>r</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A</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32</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xmlns="">
          <p:sp>
            <p:nvSpPr>
              <p:cNvPr id="6" name="矩形 5"/>
              <p:cNvSpPr>
                <a:spLocks noRot="1" noChangeAspect="1" noMove="1" noResize="1" noEditPoints="1" noAdjustHandles="1" noChangeArrowheads="1" noChangeShapeType="1" noTextEdit="1"/>
              </p:cNvSpPr>
              <p:nvPr/>
            </p:nvSpPr>
            <p:spPr>
              <a:xfrm>
                <a:off x="360854" y="2204864"/>
                <a:ext cx="11485848" cy="2900730"/>
              </a:xfrm>
              <a:prstGeom prst="rect">
                <a:avLst/>
              </a:prstGeom>
              <a:blipFill>
                <a:blip r:embed="rId5"/>
                <a:stretch>
                  <a:fillRect l="-796" b="-168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9107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51554" y="855296"/>
            <a:ext cx="11495147" cy="1133544"/>
          </a:xfrm>
          <a:prstGeom prst="rect">
            <a:avLst/>
          </a:prstGeom>
        </p:spPr>
      </p:pic>
      <p:sp>
        <p:nvSpPr>
          <p:cNvPr id="4" name="内容占位符 3"/>
          <p:cNvSpPr>
            <a:spLocks noGrp="1"/>
          </p:cNvSpPr>
          <p:nvPr>
            <p:ph idx="1"/>
          </p:nvPr>
        </p:nvSpPr>
        <p:spPr>
          <a:xfrm>
            <a:off x="360854" y="746120"/>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本题需要注意理解以下两个方面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核素与同位素的关系与区别。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原子中的质量数与质子数、中子数的关系</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3791;FounderCES"/>
          <p:cNvPicPr/>
          <p:nvPr/>
        </p:nvPicPr>
        <p:blipFill>
          <a:blip r:embed="rId3">
            <a:clrChange>
              <a:clrFrom>
                <a:srgbClr val="FFFFFF"/>
              </a:clrFrom>
              <a:clrTo>
                <a:srgbClr val="FFFFFF">
                  <a:alpha val="0"/>
                </a:srgbClr>
              </a:clrTo>
            </a:clrChange>
          </a:blip>
          <a:stretch>
            <a:fillRect/>
          </a:stretch>
        </p:blipFill>
        <p:spPr>
          <a:xfrm>
            <a:off x="478582" y="836712"/>
            <a:ext cx="1887855" cy="414020"/>
          </a:xfrm>
          <a:prstGeom prst="rect">
            <a:avLst/>
          </a:prstGeom>
          <a:solidFill>
            <a:scrgbClr r="0" g="0" b="0">
              <a:alpha val="0"/>
            </a:scrgbClr>
          </a:solidFill>
        </p:spPr>
      </p:pic>
    </p:spTree>
    <p:extLst>
      <p:ext uri="{BB962C8B-B14F-4D97-AF65-F5344CB8AC3E}">
        <p14:creationId xmlns:p14="http://schemas.microsoft.com/office/powerpoint/2010/main" val="32703495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质量数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概念：将原子核内所有质子和中子的相对质量取近似整数值相加，所得的数值叫作质量数，常用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构成原子的粒子间的两个关系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＝质子数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＋中子数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质子数＝核电荷数＝核外电子数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73425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概念：在含有多个电子的原子里，电子分别在能量不同的区域内运动。我们把不同的区域简化为不连续的壳层，也称作电子层。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不同电子层的表示及能量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3427959027"/>
                  </p:ext>
                </p:extLst>
              </p:nvPr>
            </p:nvGraphicFramePr>
            <p:xfrm>
              <a:off x="415785" y="3068960"/>
              <a:ext cx="11375985" cy="2303526"/>
            </p:xfrm>
            <a:graphic>
              <a:graphicData uri="http://schemas.openxmlformats.org/drawingml/2006/table">
                <a:tbl>
                  <a:tblPr firstRow="1" firstCol="1" bandRow="1"/>
                  <a:tblGrid>
                    <a:gridCol w="2163950">
                      <a:extLst>
                        <a:ext uri="{9D8B030D-6E8A-4147-A177-3AD203B41FA5}">
                          <a16:colId xmlns:a16="http://schemas.microsoft.com/office/drawing/2014/main" val="2182082830"/>
                        </a:ext>
                      </a:extLst>
                    </a:gridCol>
                    <a:gridCol w="3285246">
                      <a:extLst>
                        <a:ext uri="{9D8B030D-6E8A-4147-A177-3AD203B41FA5}">
                          <a16:colId xmlns:a16="http://schemas.microsoft.com/office/drawing/2014/main" val="3155936962"/>
                        </a:ext>
                      </a:extLst>
                    </a:gridCol>
                    <a:gridCol w="1174262">
                      <a:extLst>
                        <a:ext uri="{9D8B030D-6E8A-4147-A177-3AD203B41FA5}">
                          <a16:colId xmlns:a16="http://schemas.microsoft.com/office/drawing/2014/main" val="4050533646"/>
                        </a:ext>
                      </a:extLst>
                    </a:gridCol>
                    <a:gridCol w="720080">
                      <a:extLst>
                        <a:ext uri="{9D8B030D-6E8A-4147-A177-3AD203B41FA5}">
                          <a16:colId xmlns:a16="http://schemas.microsoft.com/office/drawing/2014/main" val="3578054304"/>
                        </a:ext>
                      </a:extLst>
                    </a:gridCol>
                    <a:gridCol w="864096">
                      <a:extLst>
                        <a:ext uri="{9D8B030D-6E8A-4147-A177-3AD203B41FA5}">
                          <a16:colId xmlns:a16="http://schemas.microsoft.com/office/drawing/2014/main" val="2275818271"/>
                        </a:ext>
                      </a:extLst>
                    </a:gridCol>
                    <a:gridCol w="1080120">
                      <a:extLst>
                        <a:ext uri="{9D8B030D-6E8A-4147-A177-3AD203B41FA5}">
                          <a16:colId xmlns:a16="http://schemas.microsoft.com/office/drawing/2014/main" val="768506622"/>
                        </a:ext>
                      </a:extLst>
                    </a:gridCol>
                    <a:gridCol w="792088">
                      <a:extLst>
                        <a:ext uri="{9D8B030D-6E8A-4147-A177-3AD203B41FA5}">
                          <a16:colId xmlns:a16="http://schemas.microsoft.com/office/drawing/2014/main" val="3408755392"/>
                        </a:ext>
                      </a:extLst>
                    </a:gridCol>
                    <a:gridCol w="864096">
                      <a:extLst>
                        <a:ext uri="{9D8B030D-6E8A-4147-A177-3AD203B41FA5}">
                          <a16:colId xmlns:a16="http://schemas.microsoft.com/office/drawing/2014/main" val="2422769692"/>
                        </a:ext>
                      </a:extLst>
                    </a:gridCol>
                    <a:gridCol w="432047">
                      <a:extLst>
                        <a:ext uri="{9D8B030D-6E8A-4147-A177-3AD203B41FA5}">
                          <a16:colId xmlns:a16="http://schemas.microsoft.com/office/drawing/2014/main" val="2328521200"/>
                        </a:ext>
                      </a:extLst>
                    </a:gridCol>
                  </a:tblGrid>
                  <a:tr h="548637">
                    <a:tc row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各电子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层由内</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到外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电子层数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03118586"/>
                      </a:ext>
                    </a:extLst>
                  </a:tr>
                  <a:tr h="548637">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字母代号</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70759408"/>
                      </a:ext>
                    </a:extLst>
                  </a:tr>
                  <a:tr h="603120">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离核远近</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7">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由近到远</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90372719"/>
                      </a:ext>
                    </a:extLst>
                  </a:tr>
                  <a:tr h="603120">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能量高低</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7">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由低到高</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912238441"/>
                      </a:ext>
                    </a:extLst>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3427959027"/>
                  </p:ext>
                </p:extLst>
              </p:nvPr>
            </p:nvGraphicFramePr>
            <p:xfrm>
              <a:off x="415785" y="3068960"/>
              <a:ext cx="11375985" cy="2303520"/>
            </p:xfrm>
            <a:graphic>
              <a:graphicData uri="http://schemas.openxmlformats.org/drawingml/2006/table">
                <a:tbl>
                  <a:tblPr firstRow="1" firstCol="1" bandRow="1"/>
                  <a:tblGrid>
                    <a:gridCol w="2163950">
                      <a:extLst>
                        <a:ext uri="{9D8B030D-6E8A-4147-A177-3AD203B41FA5}">
                          <a16:colId xmlns:a16="http://schemas.microsoft.com/office/drawing/2014/main" val="2182082830"/>
                        </a:ext>
                      </a:extLst>
                    </a:gridCol>
                    <a:gridCol w="3285246">
                      <a:extLst>
                        <a:ext uri="{9D8B030D-6E8A-4147-A177-3AD203B41FA5}">
                          <a16:colId xmlns:a16="http://schemas.microsoft.com/office/drawing/2014/main" val="3155936962"/>
                        </a:ext>
                      </a:extLst>
                    </a:gridCol>
                    <a:gridCol w="1174262">
                      <a:extLst>
                        <a:ext uri="{9D8B030D-6E8A-4147-A177-3AD203B41FA5}">
                          <a16:colId xmlns:a16="http://schemas.microsoft.com/office/drawing/2014/main" val="4050533646"/>
                        </a:ext>
                      </a:extLst>
                    </a:gridCol>
                    <a:gridCol w="720080">
                      <a:extLst>
                        <a:ext uri="{9D8B030D-6E8A-4147-A177-3AD203B41FA5}">
                          <a16:colId xmlns:a16="http://schemas.microsoft.com/office/drawing/2014/main" val="3578054304"/>
                        </a:ext>
                      </a:extLst>
                    </a:gridCol>
                    <a:gridCol w="864096">
                      <a:extLst>
                        <a:ext uri="{9D8B030D-6E8A-4147-A177-3AD203B41FA5}">
                          <a16:colId xmlns:a16="http://schemas.microsoft.com/office/drawing/2014/main" val="2275818271"/>
                        </a:ext>
                      </a:extLst>
                    </a:gridCol>
                    <a:gridCol w="1080120">
                      <a:extLst>
                        <a:ext uri="{9D8B030D-6E8A-4147-A177-3AD203B41FA5}">
                          <a16:colId xmlns:a16="http://schemas.microsoft.com/office/drawing/2014/main" val="768506622"/>
                        </a:ext>
                      </a:extLst>
                    </a:gridCol>
                    <a:gridCol w="792088">
                      <a:extLst>
                        <a:ext uri="{9D8B030D-6E8A-4147-A177-3AD203B41FA5}">
                          <a16:colId xmlns:a16="http://schemas.microsoft.com/office/drawing/2014/main" val="3408755392"/>
                        </a:ext>
                      </a:extLst>
                    </a:gridCol>
                    <a:gridCol w="864096">
                      <a:extLst>
                        <a:ext uri="{9D8B030D-6E8A-4147-A177-3AD203B41FA5}">
                          <a16:colId xmlns:a16="http://schemas.microsoft.com/office/drawing/2014/main" val="2422769692"/>
                        </a:ext>
                      </a:extLst>
                    </a:gridCol>
                    <a:gridCol w="432047">
                      <a:extLst>
                        <a:ext uri="{9D8B030D-6E8A-4147-A177-3AD203B41FA5}">
                          <a16:colId xmlns:a16="http://schemas.microsoft.com/office/drawing/2014/main" val="2328521200"/>
                        </a:ext>
                      </a:extLst>
                    </a:gridCol>
                  </a:tblGrid>
                  <a:tr h="548640">
                    <a:tc row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各电子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层由内</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到外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电子层数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03118586"/>
                      </a:ext>
                    </a:extLst>
                  </a:tr>
                  <a:tr h="548640">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字母代号</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70759408"/>
                      </a:ext>
                    </a:extLst>
                  </a:tr>
                  <a:tr h="603120">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离核远近</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7">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1984" t="-183838" r="-206" b="-122222"/>
                          </a:stretch>
                        </a:blip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90372719"/>
                      </a:ext>
                    </a:extLst>
                  </a:tr>
                  <a:tr h="603120">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能量高低</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7">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1984" t="-283838" r="-206" b="-22222"/>
                          </a:stretch>
                        </a:blip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912238441"/>
                      </a:ext>
                    </a:extLst>
                  </a:tr>
                </a:tbl>
              </a:graphicData>
            </a:graphic>
          </p:graphicFrame>
        </mc:Fallback>
      </mc:AlternateContent>
    </p:spTree>
    <p:extLst>
      <p:ext uri="{BB962C8B-B14F-4D97-AF65-F5344CB8AC3E}">
        <p14:creationId xmlns:p14="http://schemas.microsoft.com/office/powerpoint/2010/main" val="19134956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电子分层排布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能量最低原理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核外电子总是优先排布</a:t>
            </a:r>
            <a:r>
              <a:rPr lang="zh-CN" altLang="zh-CN" b="1" dirty="0">
                <a:solidFill>
                  <a:srgbClr val="000000"/>
                </a:solidFill>
                <a:latin typeface="+mn-ea"/>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能量最低的电子层，然后再由里往外排布在能量逐步升高的电子层，即按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dirty="0">
                <a:solidFill>
                  <a:srgbClr val="000000"/>
                </a:solidFill>
                <a:latin typeface="+mn-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mn-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mn-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顺序排列。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电子层最多容纳的电子数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各电子层最多容纳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层最多容纳电子数分别为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最外层电子数目最多不能超过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层为最外层时不能超过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次外层最多能容纳的电子数目不超过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倒数第三层电子数目不超过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88572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78582" y="894513"/>
            <a:ext cx="11368120" cy="2390471"/>
          </a:xfrm>
          <a:prstGeom prst="rect">
            <a:avLst/>
          </a:prstGeom>
        </p:spPr>
      </p:pic>
      <p:sp>
        <p:nvSpPr>
          <p:cNvPr id="4" name="内容占位符 3"/>
          <p:cNvSpPr>
            <a:spLocks noGrp="1"/>
          </p:cNvSpPr>
          <p:nvPr>
            <p:ph idx="1"/>
          </p:nvPr>
        </p:nvSpPr>
        <p:spPr>
          <a:xfrm>
            <a:off x="360854" y="746120"/>
            <a:ext cx="11485848" cy="279595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电子层实质上是一个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区域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或者说是一个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空间范围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它与宏观上电子层的含义完全不同。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核外电子排布的规律是互相联系的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不能孤立地理解。如钙原子由于受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最外层电子数不超过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的限制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其原子结构示意图为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不应该是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cd39.jpg" descr="id:2147493595;FounderCES"/>
          <p:cNvPicPr/>
          <p:nvPr/>
        </p:nvPicPr>
        <p:blipFill>
          <a:blip r:embed="rId3">
            <a:clrChange>
              <a:clrFrom>
                <a:srgbClr val="FFFFFF"/>
              </a:clrFrom>
              <a:clrTo>
                <a:srgbClr val="FFFFFF">
                  <a:alpha val="0"/>
                </a:srgbClr>
              </a:clrTo>
            </a:clrChange>
          </a:blip>
          <a:stretch>
            <a:fillRect/>
          </a:stretch>
        </p:blipFill>
        <p:spPr>
          <a:xfrm>
            <a:off x="7175326" y="2342050"/>
            <a:ext cx="1224136" cy="824561"/>
          </a:xfrm>
          <a:prstGeom prst="rect">
            <a:avLst/>
          </a:prstGeom>
          <a:solidFill>
            <a:scrgbClr r="0" g="0" b="0">
              <a:alpha val="0"/>
            </a:scrgbClr>
          </a:solidFill>
        </p:spPr>
      </p:pic>
      <p:pic>
        <p:nvPicPr>
          <p:cNvPr id="5" name="cd40.jpg" descr="id:2147493602;FounderCES"/>
          <p:cNvPicPr/>
          <p:nvPr/>
        </p:nvPicPr>
        <p:blipFill>
          <a:blip r:embed="rId4">
            <a:clrChange>
              <a:clrFrom>
                <a:srgbClr val="FFFFFF"/>
              </a:clrFrom>
              <a:clrTo>
                <a:srgbClr val="FFFFFF">
                  <a:alpha val="0"/>
                </a:srgbClr>
              </a:clrTo>
            </a:clrChange>
          </a:blip>
          <a:stretch>
            <a:fillRect/>
          </a:stretch>
        </p:blipFill>
        <p:spPr>
          <a:xfrm>
            <a:off x="9983638" y="2342050"/>
            <a:ext cx="1379855" cy="766445"/>
          </a:xfrm>
          <a:prstGeom prst="rect">
            <a:avLst/>
          </a:prstGeom>
          <a:solidFill>
            <a:scrgbClr r="0" g="0" b="0">
              <a:alpha val="0"/>
            </a:scrgbClr>
          </a:solidFill>
        </p:spPr>
      </p:pic>
      <p:pic>
        <p:nvPicPr>
          <p:cNvPr id="6" name="名师点拨.EPS" descr="id:2147493588;FounderCES"/>
          <p:cNvPicPr/>
          <p:nvPr/>
        </p:nvPicPr>
        <p:blipFill>
          <a:blip r:embed="rId5">
            <a:clrChange>
              <a:clrFrom>
                <a:srgbClr val="FFFFFF"/>
              </a:clrFrom>
              <a:clrTo>
                <a:srgbClr val="FFFFFF">
                  <a:alpha val="0"/>
                </a:srgbClr>
              </a:clrTo>
            </a:clrChange>
          </a:blip>
          <a:stretch>
            <a:fillRect/>
          </a:stretch>
        </p:blipFill>
        <p:spPr>
          <a:xfrm>
            <a:off x="478582" y="908720"/>
            <a:ext cx="1697990" cy="396240"/>
          </a:xfrm>
          <a:prstGeom prst="rect">
            <a:avLst/>
          </a:prstGeom>
          <a:solidFill>
            <a:scrgbClr r="0" g="0" b="0">
              <a:alpha val="0"/>
            </a:scrgbClr>
          </a:solidFill>
        </p:spPr>
      </p:pic>
    </p:spTree>
    <p:extLst>
      <p:ext uri="{BB962C8B-B14F-4D97-AF65-F5344CB8AC3E}">
        <p14:creationId xmlns:p14="http://schemas.microsoft.com/office/powerpoint/2010/main" val="23933189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7963"/>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元素周期表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元素周期表的发展历程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知识点2.EPS" descr="id:2147493609;FounderCES"/>
          <p:cNvPicPr/>
          <p:nvPr/>
        </p:nvPicPr>
        <p:blipFill>
          <a:blip r:embed="rId2">
            <a:clrChange>
              <a:clrFrom>
                <a:srgbClr val="FFFFFF"/>
              </a:clrFrom>
              <a:clrTo>
                <a:srgbClr val="FFFFFF">
                  <a:alpha val="0"/>
                </a:srgbClr>
              </a:clrTo>
            </a:clrChange>
          </a:blip>
          <a:stretch>
            <a:fillRect/>
          </a:stretch>
        </p:blipFill>
        <p:spPr>
          <a:xfrm>
            <a:off x="478582" y="908720"/>
            <a:ext cx="1200785" cy="318770"/>
          </a:xfrm>
          <a:prstGeom prst="rect">
            <a:avLst/>
          </a:prstGeom>
          <a:solidFill>
            <a:scrgbClr r="0" g="0" b="0">
              <a:alpha val="0"/>
            </a:scrgbClr>
          </a:solidFill>
        </p:spPr>
      </p:pic>
      <p:pic>
        <p:nvPicPr>
          <p:cNvPr id="5" name="cc317.jpg" descr="id:2147493616;FounderCES"/>
          <p:cNvPicPr/>
          <p:nvPr/>
        </p:nvPicPr>
        <p:blipFill>
          <a:blip r:embed="rId3">
            <a:clrChange>
              <a:clrFrom>
                <a:srgbClr val="FFFFFF"/>
              </a:clrFrom>
              <a:clrTo>
                <a:srgbClr val="FFFFFF">
                  <a:alpha val="0"/>
                </a:srgbClr>
              </a:clrTo>
            </a:clrChange>
          </a:blip>
          <a:stretch>
            <a:fillRect/>
          </a:stretch>
        </p:blipFill>
        <p:spPr>
          <a:xfrm>
            <a:off x="2638822" y="2132856"/>
            <a:ext cx="6504305" cy="3560445"/>
          </a:xfrm>
          <a:prstGeom prst="rect">
            <a:avLst/>
          </a:prstGeom>
          <a:solidFill>
            <a:scrgbClr r="0" g="0" b="0">
              <a:alpha val="0"/>
            </a:scrgbClr>
          </a:solidFill>
        </p:spPr>
      </p:pic>
    </p:spTree>
    <p:extLst>
      <p:ext uri="{BB962C8B-B14F-4D97-AF65-F5344CB8AC3E}">
        <p14:creationId xmlns:p14="http://schemas.microsoft.com/office/powerpoint/2010/main" val="40300169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元素周期表的编排原则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原子序数：按照元素在周期表中的顺序给元素编号。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原子序数＝核电荷数＝质子数＝核外电子数。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横行原则：把电子层数目相同的元素，按原子序数递增的顺序从左到右排成横行。</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纵列原则：把不同横行中最外层电子数相同的元素，按电子层数递增的顺序由上而下排成纵列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6704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244</TotalTime>
  <Words>1133</Words>
  <Application>Microsoft Office PowerPoint</Application>
  <PresentationFormat>自定义</PresentationFormat>
  <Paragraphs>210</Paragraphs>
  <Slides>31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31</vt:i4>
      </vt:variant>
    </vt:vector>
  </HeadingPairs>
  <TitlesOfParts>
    <vt:vector size="41"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394</cp:revision>
  <dcterms:created xsi:type="dcterms:W3CDTF">2020-11-06T05:24:00Z</dcterms:created>
  <dcterms:modified xsi:type="dcterms:W3CDTF">2025-06-21T14:52:16Z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